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9"/>
  </p:handoutMasterIdLst>
  <p:sldIdLst>
    <p:sldId id="256" r:id="rId2"/>
    <p:sldId id="257" r:id="rId3"/>
    <p:sldId id="258" r:id="rId4"/>
    <p:sldId id="259" r:id="rId5"/>
    <p:sldId id="261" r:id="rId6"/>
    <p:sldId id="321" r:id="rId7"/>
    <p:sldId id="260" r:id="rId8"/>
    <p:sldId id="443" r:id="rId9"/>
    <p:sldId id="283" r:id="rId10"/>
    <p:sldId id="291" r:id="rId11"/>
    <p:sldId id="324" r:id="rId12"/>
    <p:sldId id="326" r:id="rId13"/>
    <p:sldId id="340" r:id="rId14"/>
    <p:sldId id="341" r:id="rId15"/>
    <p:sldId id="342" r:id="rId16"/>
    <p:sldId id="308" r:id="rId17"/>
    <p:sldId id="309" r:id="rId18"/>
    <p:sldId id="313" r:id="rId19"/>
    <p:sldId id="314" r:id="rId20"/>
    <p:sldId id="315" r:id="rId21"/>
    <p:sldId id="316" r:id="rId22"/>
    <p:sldId id="317" r:id="rId23"/>
    <p:sldId id="318" r:id="rId24"/>
    <p:sldId id="330" r:id="rId25"/>
    <p:sldId id="331" r:id="rId26"/>
    <p:sldId id="332" r:id="rId27"/>
    <p:sldId id="333" r:id="rId28"/>
    <p:sldId id="389" r:id="rId29"/>
    <p:sldId id="328" r:id="rId30"/>
    <p:sldId id="329" r:id="rId31"/>
    <p:sldId id="327" r:id="rId32"/>
    <p:sldId id="349" r:id="rId33"/>
    <p:sldId id="350" r:id="rId34"/>
    <p:sldId id="334" r:id="rId35"/>
    <p:sldId id="339" r:id="rId36"/>
    <p:sldId id="335" r:id="rId37"/>
    <p:sldId id="336" r:id="rId38"/>
    <p:sldId id="337" r:id="rId39"/>
    <p:sldId id="338" r:id="rId40"/>
    <p:sldId id="319" r:id="rId41"/>
    <p:sldId id="385" r:id="rId42"/>
    <p:sldId id="388" r:id="rId43"/>
    <p:sldId id="386" r:id="rId44"/>
    <p:sldId id="343" r:id="rId45"/>
    <p:sldId id="344" r:id="rId46"/>
    <p:sldId id="348" r:id="rId47"/>
    <p:sldId id="345" r:id="rId48"/>
    <p:sldId id="371" r:id="rId49"/>
    <p:sldId id="390" r:id="rId50"/>
    <p:sldId id="346" r:id="rId51"/>
    <p:sldId id="347" r:id="rId52"/>
    <p:sldId id="399" r:id="rId53"/>
    <p:sldId id="391" r:id="rId54"/>
    <p:sldId id="392" r:id="rId55"/>
    <p:sldId id="400" r:id="rId56"/>
    <p:sldId id="401" r:id="rId57"/>
    <p:sldId id="441" r:id="rId58"/>
    <p:sldId id="393" r:id="rId59"/>
    <p:sldId id="394" r:id="rId60"/>
    <p:sldId id="402" r:id="rId61"/>
    <p:sldId id="403" r:id="rId62"/>
    <p:sldId id="395" r:id="rId63"/>
    <p:sldId id="396" r:id="rId64"/>
    <p:sldId id="434" r:id="rId65"/>
    <p:sldId id="435" r:id="rId66"/>
    <p:sldId id="436" r:id="rId67"/>
    <p:sldId id="437" r:id="rId68"/>
    <p:sldId id="404" r:id="rId69"/>
    <p:sldId id="405" r:id="rId70"/>
    <p:sldId id="406" r:id="rId71"/>
    <p:sldId id="407" r:id="rId72"/>
    <p:sldId id="412" r:id="rId73"/>
    <p:sldId id="408" r:id="rId74"/>
    <p:sldId id="409" r:id="rId75"/>
    <p:sldId id="410" r:id="rId76"/>
    <p:sldId id="411" r:id="rId77"/>
    <p:sldId id="433" r:id="rId78"/>
    <p:sldId id="413" r:id="rId79"/>
    <p:sldId id="414" r:id="rId80"/>
    <p:sldId id="415" r:id="rId81"/>
    <p:sldId id="416" r:id="rId82"/>
    <p:sldId id="417" r:id="rId83"/>
    <p:sldId id="418" r:id="rId84"/>
    <p:sldId id="419" r:id="rId85"/>
    <p:sldId id="432" r:id="rId86"/>
    <p:sldId id="421" r:id="rId87"/>
    <p:sldId id="430" r:id="rId88"/>
    <p:sldId id="423" r:id="rId89"/>
    <p:sldId id="424" r:id="rId90"/>
    <p:sldId id="425" r:id="rId91"/>
    <p:sldId id="426" r:id="rId92"/>
    <p:sldId id="427" r:id="rId93"/>
    <p:sldId id="431" r:id="rId94"/>
    <p:sldId id="444" r:id="rId95"/>
    <p:sldId id="445" r:id="rId96"/>
    <p:sldId id="446" r:id="rId97"/>
    <p:sldId id="447" r:id="rId9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11"/>
    <a:srgbClr val="3701FF"/>
    <a:srgbClr val="4137FF"/>
    <a:srgbClr val="007E39"/>
    <a:srgbClr val="9A0000"/>
    <a:srgbClr val="08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04" autoAdjust="0"/>
    <p:restoredTop sz="94660"/>
  </p:normalViewPr>
  <p:slideViewPr>
    <p:cSldViewPr>
      <p:cViewPr>
        <p:scale>
          <a:sx n="98" d="100"/>
          <a:sy n="98" d="100"/>
        </p:scale>
        <p:origin x="-1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2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2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0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1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2.wmf"/></Relationships>
</file>

<file path=ppt/drawings/_rels/vmlDrawing4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3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4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55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6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9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61.wmf"/></Relationships>
</file>

<file path=ppt/drawings/_rels/vmlDrawing5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62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63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56.wmf"/></Relationships>
</file>

<file path=ppt/drawings/_rels/vmlDrawing5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5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F9BCE-7611-4B98-A13E-A2C0B560F8C1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C38BA-ABF2-4ABD-91E2-CDC594CE5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3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D2CFD-1A67-4308-A4AD-EAD8C7D71D48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AFE0-5C70-43AF-908C-2A8BE6FEF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7587C-49EB-412A-97B6-49688E716A47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8E8A-377F-4EFC-9072-A194E55AC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79E3-1368-4315-BFF3-A66FD0962C7F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199DA-3592-468A-B592-086E1B6C17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67D14-B692-47AD-8020-91DC9B61335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87DBE-9836-4C17-92FC-120C73419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9E980-2EFC-4DDF-A10E-249BFA3721C5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92D12-6840-49B6-A315-F8F26D0D9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BFCC8-30C6-4CC8-9425-D9E99E87B16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C9D00-CFDE-4BFD-BFE5-A3D83313B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387C-4EBA-47E8-ACA6-6B1F25F8BAF4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D737D-B5B5-4EA2-AC01-69652E596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6FC9B-A8B8-4716-82E2-CE84AE0BA96A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FECD-4085-4C4E-B620-A50BAA5A7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756EC-37FD-4497-A7E2-474AC212D31B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2523B-B43A-4E55-9EA2-D5E472FAD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3A7F3-24D8-4263-9547-0BAE71A50F50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1D9C0-0134-4E34-B9D4-383F0CC4D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CB2A3-914D-4611-919C-D43916F0381E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920A-4062-49BF-9497-7959EBC1D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DAF32-B1AB-4BA5-BB24-7AB101A4D38D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E2A30A-D7FE-4053-A298-F326DBB68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0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1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4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6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7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8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9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30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31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2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2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6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2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1.wmf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3.wmf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5.wmf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7.wmf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0.wmf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1.wmf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2.wmf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3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4.wmf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5.wmf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6.wmf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56.wmf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59.wmf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1.wmf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62.wmf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63.wmf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3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56.wmf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4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8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87.bin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5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70.wmf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6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3.wmf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7.vml"/><Relationship Id="rId4" Type="http://schemas.openxmlformats.org/officeDocument/2006/relationships/image" Target="../media/image7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Profit Maximization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 smtClean="0"/>
              <a:t>So for price taker, we assume decreasing returns to scale precludes getting large enough to have production influence price: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So R = </a:t>
            </a:r>
            <a:r>
              <a:rPr lang="en-US" dirty="0" err="1" smtClean="0"/>
              <a:t>p·q</a:t>
            </a:r>
            <a:r>
              <a:rPr lang="en-US" dirty="0" smtClean="0"/>
              <a:t>, where p = P</a:t>
            </a:r>
            <a:r>
              <a:rPr lang="en-US" baseline="-25000" dirty="0" smtClean="0"/>
              <a:t>m</a:t>
            </a:r>
            <a:endParaRPr lang="en-US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Revenue: Price Taker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03450" y="254000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3450" y="4445000"/>
            <a:ext cx="32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03450" y="3454400"/>
            <a:ext cx="3200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1716088" y="24241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5408613" y="45831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q</a:t>
            </a:r>
          </a:p>
        </p:txBody>
      </p:sp>
      <p:sp>
        <p:nvSpPr>
          <p:cNvPr id="14345" name="TextBox 37"/>
          <p:cNvSpPr txBox="1">
            <a:spLocks noChangeArrowheads="1"/>
          </p:cNvSpPr>
          <p:nvPr/>
        </p:nvSpPr>
        <p:spPr bwMode="auto">
          <a:xfrm>
            <a:off x="5548313" y="3035300"/>
            <a:ext cx="1812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Demand for firm:</a:t>
            </a:r>
          </a:p>
          <a:p>
            <a:r>
              <a:rPr lang="en-US" dirty="0">
                <a:latin typeface="+mj-lt"/>
              </a:rPr>
              <a:t>P</a:t>
            </a:r>
            <a:r>
              <a:rPr lang="en-US" baseline="-25000" dirty="0">
                <a:latin typeface="+mj-lt"/>
              </a:rPr>
              <a:t>m</a:t>
            </a:r>
            <a:r>
              <a:rPr lang="en-US" dirty="0">
                <a:latin typeface="+mj-lt"/>
              </a:rPr>
              <a:t> = MR = AR</a:t>
            </a:r>
          </a:p>
        </p:txBody>
      </p:sp>
      <p:sp>
        <p:nvSpPr>
          <p:cNvPr id="14346" name="TextBox 38"/>
          <p:cNvSpPr txBox="1">
            <a:spLocks noChangeArrowheads="1"/>
          </p:cNvSpPr>
          <p:nvPr/>
        </p:nvSpPr>
        <p:spPr bwMode="auto">
          <a:xfrm>
            <a:off x="2203450" y="4597400"/>
            <a:ext cx="703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1,000</a:t>
            </a:r>
          </a:p>
        </p:txBody>
      </p:sp>
      <p:sp>
        <p:nvSpPr>
          <p:cNvPr id="14347" name="TextBox 39"/>
          <p:cNvSpPr txBox="1">
            <a:spLocks noChangeArrowheads="1"/>
          </p:cNvSpPr>
          <p:nvPr/>
        </p:nvSpPr>
        <p:spPr bwMode="auto">
          <a:xfrm>
            <a:off x="4519613" y="4597400"/>
            <a:ext cx="70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5,000</a:t>
            </a:r>
          </a:p>
        </p:txBody>
      </p:sp>
      <p:sp>
        <p:nvSpPr>
          <p:cNvPr id="14348" name="TextBox 40"/>
          <p:cNvSpPr txBox="1">
            <a:spLocks noChangeArrowheads="1"/>
          </p:cNvSpPr>
          <p:nvPr/>
        </p:nvSpPr>
        <p:spPr bwMode="auto">
          <a:xfrm>
            <a:off x="3430588" y="4597400"/>
            <a:ext cx="703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3,000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660650" y="44450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248025" y="446405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813175" y="4459288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40225" y="44450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3" name="TextBox 52"/>
          <p:cNvSpPr txBox="1">
            <a:spLocks noChangeArrowheads="1"/>
          </p:cNvSpPr>
          <p:nvPr/>
        </p:nvSpPr>
        <p:spPr bwMode="auto">
          <a:xfrm>
            <a:off x="1385888" y="3230563"/>
            <a:ext cx="793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p = P</a:t>
            </a:r>
            <a:r>
              <a:rPr lang="en-US" baseline="-25000">
                <a:latin typeface="Times New Roman" pitchFamily="18" charset="0"/>
              </a:rPr>
              <a:t>m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4870450" y="4452938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369336"/>
              </p:ext>
            </p:extLst>
          </p:nvPr>
        </p:nvGraphicFramePr>
        <p:xfrm>
          <a:off x="1733550" y="5638800"/>
          <a:ext cx="414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3" imgW="4140000" imgH="838080" progId="Equation.DSMT4">
                  <p:embed/>
                </p:oleObj>
              </mc:Choice>
              <mc:Fallback>
                <p:oleObj name="Equation" r:id="rId3" imgW="4140000" imgH="8380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5638800"/>
                        <a:ext cx="4140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6725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Cost and Short Run Supply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30305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7725" y="63071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855663" y="3149600"/>
            <a:ext cx="2954337" cy="3122613"/>
          </a:xfrm>
          <a:custGeom>
            <a:avLst/>
            <a:gdLst>
              <a:gd name="connsiteX0" fmla="*/ 0 w 2955073"/>
              <a:gd name="connsiteY0" fmla="*/ 3122342 h 3122342"/>
              <a:gd name="connsiteX1" fmla="*/ 568712 w 2955073"/>
              <a:gd name="connsiteY1" fmla="*/ 2152186 h 3122342"/>
              <a:gd name="connsiteX2" fmla="*/ 2274849 w 2955073"/>
              <a:gd name="connsiteY2" fmla="*/ 1360449 h 3122342"/>
              <a:gd name="connsiteX3" fmla="*/ 2955073 w 2955073"/>
              <a:gd name="connsiteY3" fmla="*/ 0 h 312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5073" h="3122342">
                <a:moveTo>
                  <a:pt x="0" y="3122342"/>
                </a:moveTo>
                <a:cubicBezTo>
                  <a:pt x="94785" y="2784088"/>
                  <a:pt x="189570" y="2445835"/>
                  <a:pt x="568712" y="2152186"/>
                </a:cubicBezTo>
                <a:cubicBezTo>
                  <a:pt x="947854" y="1858537"/>
                  <a:pt x="1877122" y="1719147"/>
                  <a:pt x="2274849" y="1360449"/>
                </a:cubicBezTo>
                <a:cubicBezTo>
                  <a:pt x="2672576" y="1001751"/>
                  <a:pt x="2813824" y="500875"/>
                  <a:pt x="2955073" y="0"/>
                </a:cubicBezTo>
              </a:path>
            </a:pathLst>
          </a:custGeom>
          <a:noFill/>
          <a:ln w="3175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47725" y="3335338"/>
            <a:ext cx="2263775" cy="2330450"/>
          </a:xfrm>
          <a:custGeom>
            <a:avLst/>
            <a:gdLst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698" h="2330605">
                <a:moveTo>
                  <a:pt x="0" y="2330605"/>
                </a:moveTo>
                <a:cubicBezTo>
                  <a:pt x="41817" y="2189356"/>
                  <a:pt x="83635" y="2048107"/>
                  <a:pt x="323386" y="1918010"/>
                </a:cubicBezTo>
                <a:cubicBezTo>
                  <a:pt x="563137" y="1787913"/>
                  <a:pt x="1146717" y="1752600"/>
                  <a:pt x="1438507" y="1550020"/>
                </a:cubicBezTo>
                <a:cubicBezTo>
                  <a:pt x="1730297" y="1347440"/>
                  <a:pt x="1925444" y="1016620"/>
                  <a:pt x="2074127" y="702527"/>
                </a:cubicBezTo>
                <a:cubicBezTo>
                  <a:pt x="2222810" y="388434"/>
                  <a:pt x="2237678" y="222095"/>
                  <a:pt x="2263698" y="0"/>
                </a:cubicBezTo>
              </a:path>
            </a:pathLst>
          </a:custGeom>
          <a:noFill/>
          <a:ln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7" name="TextBox 11"/>
          <p:cNvSpPr txBox="1">
            <a:spLocks noChangeArrowheads="1"/>
          </p:cNvSpPr>
          <p:nvPr/>
        </p:nvSpPr>
        <p:spPr bwMode="auto">
          <a:xfrm>
            <a:off x="36513" y="3030538"/>
            <a:ext cx="673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  <a:p>
            <a:r>
              <a:rPr lang="en-US"/>
              <a:t>SRC</a:t>
            </a:r>
          </a:p>
        </p:txBody>
      </p:sp>
      <p:sp>
        <p:nvSpPr>
          <p:cNvPr id="15368" name="TextBox 12"/>
          <p:cNvSpPr txBox="1">
            <a:spLocks noChangeArrowheads="1"/>
          </p:cNvSpPr>
          <p:nvPr/>
        </p:nvSpPr>
        <p:spPr bwMode="auto">
          <a:xfrm>
            <a:off x="4143375" y="642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962525" y="30178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2525" y="62944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037138" y="4419600"/>
            <a:ext cx="3500437" cy="725488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483" h="724859">
                <a:moveTo>
                  <a:pt x="0" y="22303"/>
                </a:moveTo>
                <a:cubicBezTo>
                  <a:pt x="594732" y="375425"/>
                  <a:pt x="1189464" y="728547"/>
                  <a:pt x="1773044" y="724830"/>
                </a:cubicBezTo>
                <a:cubicBezTo>
                  <a:pt x="2356624" y="721113"/>
                  <a:pt x="2929053" y="360556"/>
                  <a:pt x="3501483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127750" y="4699000"/>
            <a:ext cx="1327150" cy="434975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38825" y="4476750"/>
            <a:ext cx="1293813" cy="1366838"/>
          </a:xfrm>
          <a:custGeom>
            <a:avLst/>
            <a:gdLst>
              <a:gd name="connsiteX0" fmla="*/ 0 w 1293541"/>
              <a:gd name="connsiteY0" fmla="*/ 1037063 h 1366766"/>
              <a:gd name="connsiteX1" fmla="*/ 557561 w 1293541"/>
              <a:gd name="connsiteY1" fmla="*/ 1304692 h 1366766"/>
              <a:gd name="connsiteX2" fmla="*/ 1293541 w 1293541"/>
              <a:gd name="connsiteY2" fmla="*/ 0 h 136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541" h="1366766">
                <a:moveTo>
                  <a:pt x="0" y="1037063"/>
                </a:moveTo>
                <a:cubicBezTo>
                  <a:pt x="170985" y="1257299"/>
                  <a:pt x="341971" y="1477536"/>
                  <a:pt x="557561" y="1304692"/>
                </a:cubicBezTo>
                <a:cubicBezTo>
                  <a:pt x="773151" y="1131848"/>
                  <a:pt x="1033346" y="565924"/>
                  <a:pt x="1293541" y="0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74" name="TextBox 18"/>
          <p:cNvSpPr txBox="1">
            <a:spLocks noChangeArrowheads="1"/>
          </p:cNvSpPr>
          <p:nvPr/>
        </p:nvSpPr>
        <p:spPr bwMode="auto">
          <a:xfrm>
            <a:off x="4183063" y="3030538"/>
            <a:ext cx="6976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AC</a:t>
            </a:r>
          </a:p>
          <a:p>
            <a:r>
              <a:rPr lang="en-US" dirty="0" smtClean="0"/>
              <a:t>SAC</a:t>
            </a:r>
            <a:endParaRPr lang="en-US" dirty="0"/>
          </a:p>
          <a:p>
            <a:r>
              <a:rPr lang="en-US" dirty="0" smtClean="0"/>
              <a:t>SMC</a:t>
            </a:r>
            <a:endParaRPr lang="en-US" dirty="0"/>
          </a:p>
        </p:txBody>
      </p:sp>
      <p:sp>
        <p:nvSpPr>
          <p:cNvPr id="15375" name="TextBox 19"/>
          <p:cNvSpPr txBox="1">
            <a:spLocks noChangeArrowheads="1"/>
          </p:cNvSpPr>
          <p:nvPr/>
        </p:nvSpPr>
        <p:spPr bwMode="auto">
          <a:xfrm>
            <a:off x="8310563" y="642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5376" name="TextBox 20"/>
          <p:cNvSpPr txBox="1">
            <a:spLocks noChangeArrowheads="1"/>
          </p:cNvSpPr>
          <p:nvPr/>
        </p:nvSpPr>
        <p:spPr bwMode="auto">
          <a:xfrm>
            <a:off x="3633788" y="277971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5377" name="TextBox 21"/>
          <p:cNvSpPr txBox="1">
            <a:spLocks noChangeArrowheads="1"/>
          </p:cNvSpPr>
          <p:nvPr/>
        </p:nvSpPr>
        <p:spPr bwMode="auto">
          <a:xfrm>
            <a:off x="2828925" y="3030538"/>
            <a:ext cx="6715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SRC</a:t>
            </a:r>
          </a:p>
        </p:txBody>
      </p:sp>
      <p:sp>
        <p:nvSpPr>
          <p:cNvPr id="15378" name="TextBox 23"/>
          <p:cNvSpPr txBox="1">
            <a:spLocks noChangeArrowheads="1"/>
          </p:cNvSpPr>
          <p:nvPr/>
        </p:nvSpPr>
        <p:spPr bwMode="auto">
          <a:xfrm>
            <a:off x="8537575" y="4249738"/>
            <a:ext cx="506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</p:txBody>
      </p:sp>
      <p:sp>
        <p:nvSpPr>
          <p:cNvPr id="15379" name="TextBox 24"/>
          <p:cNvSpPr txBox="1">
            <a:spLocks noChangeArrowheads="1"/>
          </p:cNvSpPr>
          <p:nvPr/>
        </p:nvSpPr>
        <p:spPr bwMode="auto">
          <a:xfrm>
            <a:off x="6899850" y="4063206"/>
            <a:ext cx="69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SMC</a:t>
            </a:r>
          </a:p>
        </p:txBody>
      </p:sp>
      <p:sp>
        <p:nvSpPr>
          <p:cNvPr id="15380" name="TextBox 25"/>
          <p:cNvSpPr txBox="1">
            <a:spLocks noChangeArrowheads="1"/>
          </p:cNvSpPr>
          <p:nvPr/>
        </p:nvSpPr>
        <p:spPr bwMode="auto">
          <a:xfrm>
            <a:off x="5967413" y="4346575"/>
            <a:ext cx="65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SAC</a:t>
            </a:r>
          </a:p>
        </p:txBody>
      </p:sp>
      <p:sp>
        <p:nvSpPr>
          <p:cNvPr id="15381" name="TextBox 26"/>
          <p:cNvSpPr txBox="1">
            <a:spLocks noChangeArrowheads="1"/>
          </p:cNvSpPr>
          <p:nvPr/>
        </p:nvSpPr>
        <p:spPr bwMode="auto">
          <a:xfrm>
            <a:off x="3362325" y="5214938"/>
            <a:ext cx="1184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Ehhibits</a:t>
            </a:r>
          </a:p>
          <a:p>
            <a:r>
              <a:rPr lang="en-US"/>
              <a:t>IRS, DRS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3165475" y="4532313"/>
            <a:ext cx="468313" cy="612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352925" y="4732338"/>
            <a:ext cx="914400" cy="66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4" name="TextBox 31"/>
          <p:cNvSpPr txBox="1">
            <a:spLocks noChangeArrowheads="1"/>
          </p:cNvSpPr>
          <p:nvPr/>
        </p:nvSpPr>
        <p:spPr bwMode="auto">
          <a:xfrm>
            <a:off x="7099300" y="2649538"/>
            <a:ext cx="1331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34" name="Straight Arrow Connector 33"/>
          <p:cNvCxnSpPr>
            <a:stCxn id="15384" idx="2"/>
          </p:cNvCxnSpPr>
          <p:nvPr/>
        </p:nvCxnSpPr>
        <p:spPr>
          <a:xfrm>
            <a:off x="7764463" y="3295650"/>
            <a:ext cx="546100" cy="12366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6" name="TextBox 36"/>
          <p:cNvSpPr txBox="1">
            <a:spLocks noChangeArrowheads="1"/>
          </p:cNvSpPr>
          <p:nvPr/>
        </p:nvSpPr>
        <p:spPr bwMode="auto">
          <a:xfrm>
            <a:off x="1243013" y="3292475"/>
            <a:ext cx="133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47925" y="3952875"/>
            <a:ext cx="381000" cy="2206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137150" y="3952875"/>
            <a:ext cx="2978150" cy="1709738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  <a:gd name="connsiteX0" fmla="*/ 0 w 3423425"/>
              <a:gd name="connsiteY0" fmla="*/ 1260088 h 1360181"/>
              <a:gd name="connsiteX1" fmla="*/ 1694986 w 3423425"/>
              <a:gd name="connsiteY1" fmla="*/ 724830 h 1360181"/>
              <a:gd name="connsiteX2" fmla="*/ 3423425 w 3423425"/>
              <a:gd name="connsiteY2" fmla="*/ 0 h 1360181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909161"/>
              <a:gd name="connsiteX1" fmla="*/ 1170879 w 2687445"/>
              <a:gd name="connsiteY1" fmla="*/ 1505416 h 1909161"/>
              <a:gd name="connsiteX2" fmla="*/ 2687445 w 2687445"/>
              <a:gd name="connsiteY2" fmla="*/ 0 h 1909161"/>
              <a:gd name="connsiteX0" fmla="*/ 0 w 2754352"/>
              <a:gd name="connsiteY0" fmla="*/ 1550020 h 1762056"/>
              <a:gd name="connsiteX1" fmla="*/ 1237786 w 2754352"/>
              <a:gd name="connsiteY1" fmla="*/ 1505416 h 1762056"/>
              <a:gd name="connsiteX2" fmla="*/ 2754352 w 2754352"/>
              <a:gd name="connsiteY2" fmla="*/ 0 h 1762056"/>
              <a:gd name="connsiteX0" fmla="*/ 0 w 2754352"/>
              <a:gd name="connsiteY0" fmla="*/ 1550020 h 1833531"/>
              <a:gd name="connsiteX1" fmla="*/ 1237786 w 2754352"/>
              <a:gd name="connsiteY1" fmla="*/ 1505416 h 1833531"/>
              <a:gd name="connsiteX2" fmla="*/ 2754352 w 2754352"/>
              <a:gd name="connsiteY2" fmla="*/ 0 h 1833531"/>
              <a:gd name="connsiteX0" fmla="*/ 0 w 2754352"/>
              <a:gd name="connsiteY0" fmla="*/ 1550020 h 1849893"/>
              <a:gd name="connsiteX1" fmla="*/ 1237786 w 2754352"/>
              <a:gd name="connsiteY1" fmla="*/ 1550021 h 1849893"/>
              <a:gd name="connsiteX2" fmla="*/ 2754352 w 2754352"/>
              <a:gd name="connsiteY2" fmla="*/ 0 h 1849893"/>
              <a:gd name="connsiteX0" fmla="*/ 0 w 2754352"/>
              <a:gd name="connsiteY0" fmla="*/ 1550020 h 1863979"/>
              <a:gd name="connsiteX1" fmla="*/ 1237786 w 2754352"/>
              <a:gd name="connsiteY1" fmla="*/ 1550021 h 1863979"/>
              <a:gd name="connsiteX2" fmla="*/ 2754352 w 2754352"/>
              <a:gd name="connsiteY2" fmla="*/ 0 h 1863979"/>
              <a:gd name="connsiteX0" fmla="*/ 0 w 2754352"/>
              <a:gd name="connsiteY0" fmla="*/ 1550020 h 1882421"/>
              <a:gd name="connsiteX1" fmla="*/ 1237786 w 2754352"/>
              <a:gd name="connsiteY1" fmla="*/ 1550021 h 1882421"/>
              <a:gd name="connsiteX2" fmla="*/ 2754352 w 2754352"/>
              <a:gd name="connsiteY2" fmla="*/ 0 h 1882421"/>
              <a:gd name="connsiteX0" fmla="*/ 0 w 2754352"/>
              <a:gd name="connsiteY0" fmla="*/ 1550020 h 1913214"/>
              <a:gd name="connsiteX1" fmla="*/ 1248937 w 2754352"/>
              <a:gd name="connsiteY1" fmla="*/ 1616928 h 1913214"/>
              <a:gd name="connsiteX2" fmla="*/ 2754352 w 2754352"/>
              <a:gd name="connsiteY2" fmla="*/ 0 h 1913214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51337"/>
              <a:gd name="connsiteX1" fmla="*/ 1248937 w 2955074"/>
              <a:gd name="connsiteY1" fmla="*/ 1483113 h 1751337"/>
              <a:gd name="connsiteX2" fmla="*/ 2955074 w 2955074"/>
              <a:gd name="connsiteY2" fmla="*/ 0 h 1751337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88499"/>
              <a:gd name="connsiteX1" fmla="*/ 1248937 w 2977377"/>
              <a:gd name="connsiteY1" fmla="*/ 1427357 h 1688499"/>
              <a:gd name="connsiteX2" fmla="*/ 2977377 w 2977377"/>
              <a:gd name="connsiteY2" fmla="*/ 0 h 1688499"/>
              <a:gd name="connsiteX0" fmla="*/ 0 w 2977377"/>
              <a:gd name="connsiteY0" fmla="*/ 1360449 h 1709089"/>
              <a:gd name="connsiteX1" fmla="*/ 1260088 w 2977377"/>
              <a:gd name="connsiteY1" fmla="*/ 1471962 h 1709089"/>
              <a:gd name="connsiteX2" fmla="*/ 2977377 w 2977377"/>
              <a:gd name="connsiteY2" fmla="*/ 0 h 17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377" h="1709089">
                <a:moveTo>
                  <a:pt x="0" y="1360449"/>
                </a:moveTo>
                <a:cubicBezTo>
                  <a:pt x="527825" y="1880839"/>
                  <a:pt x="786161" y="1732157"/>
                  <a:pt x="1260088" y="1471962"/>
                </a:cubicBezTo>
                <a:cubicBezTo>
                  <a:pt x="1734015" y="1211767"/>
                  <a:pt x="2092714" y="851210"/>
                  <a:pt x="2977377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569200" y="3311525"/>
            <a:ext cx="195263" cy="93821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0" name="TextBox 32"/>
          <p:cNvSpPr txBox="1">
            <a:spLocks noChangeArrowheads="1"/>
          </p:cNvSpPr>
          <p:nvPr/>
        </p:nvSpPr>
        <p:spPr bwMode="auto">
          <a:xfrm>
            <a:off x="8080375" y="3556608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MC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82550" y="769938"/>
            <a:ext cx="897572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Let’s for the moment assume production exhibits IRS and then DRS.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Firms will, in the LR, choose a level of K commensurate with getting the lowest possible SAC.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The price will be driven to the low point of AC, the break even price.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At this starting point, the firm’s SAC, </a:t>
            </a:r>
            <a:r>
              <a:rPr lang="en-US" sz="2000" dirty="0" smtClean="0">
                <a:latin typeface="+mn-lt"/>
              </a:rPr>
              <a:t>AVC</a:t>
            </a:r>
            <a:r>
              <a:rPr lang="en-US" sz="2000" dirty="0">
                <a:latin typeface="+mn-lt"/>
              </a:rPr>
              <a:t>, and SMC are relevant in the short run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Other returns to scale options considered in the </a:t>
            </a:r>
            <a:r>
              <a:rPr lang="en-US" sz="2000" dirty="0" smtClean="0">
                <a:latin typeface="+mn-lt"/>
              </a:rPr>
              <a:t>long run.</a:t>
            </a:r>
            <a:endParaRPr lang="en-US" sz="2000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962525" y="5156200"/>
            <a:ext cx="3468688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 bwMode="auto">
          <a:xfrm>
            <a:off x="8531225" y="4972050"/>
            <a:ext cx="444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p</a:t>
            </a:r>
            <a:r>
              <a:rPr lang="en-US" baseline="-25000" dirty="0" err="1">
                <a:latin typeface="+mn-lt"/>
              </a:rPr>
              <a:t>be</a:t>
            </a:r>
            <a:endParaRPr lang="en-US" baseline="-25000" dirty="0">
              <a:latin typeface="+mn-lt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935663" y="5076825"/>
            <a:ext cx="1327150" cy="434975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95" name="TextBox 35"/>
          <p:cNvSpPr txBox="1">
            <a:spLocks noChangeArrowheads="1"/>
          </p:cNvSpPr>
          <p:nvPr/>
        </p:nvSpPr>
        <p:spPr bwMode="auto">
          <a:xfrm>
            <a:off x="7007225" y="5230813"/>
            <a:ext cx="642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15396" name="TextBox 37"/>
          <p:cNvSpPr txBox="1">
            <a:spLocks noChangeArrowheads="1"/>
          </p:cNvSpPr>
          <p:nvPr/>
        </p:nvSpPr>
        <p:spPr bwMode="auto">
          <a:xfrm>
            <a:off x="5715000" y="3527425"/>
            <a:ext cx="133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611938" y="4173538"/>
            <a:ext cx="395287" cy="495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6725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Cost and Short Run Supply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30305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7725" y="63071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47725" y="3335338"/>
            <a:ext cx="2263775" cy="2330450"/>
          </a:xfrm>
          <a:custGeom>
            <a:avLst/>
            <a:gdLst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698" h="2330605">
                <a:moveTo>
                  <a:pt x="0" y="2330605"/>
                </a:moveTo>
                <a:cubicBezTo>
                  <a:pt x="41817" y="2189356"/>
                  <a:pt x="83635" y="2048107"/>
                  <a:pt x="323386" y="1918010"/>
                </a:cubicBezTo>
                <a:cubicBezTo>
                  <a:pt x="563137" y="1787913"/>
                  <a:pt x="1146717" y="1752600"/>
                  <a:pt x="1438507" y="1550020"/>
                </a:cubicBezTo>
                <a:cubicBezTo>
                  <a:pt x="1730297" y="1347440"/>
                  <a:pt x="1925444" y="1016620"/>
                  <a:pt x="2074127" y="702527"/>
                </a:cubicBezTo>
                <a:cubicBezTo>
                  <a:pt x="2222810" y="388434"/>
                  <a:pt x="2237678" y="222095"/>
                  <a:pt x="2263698" y="0"/>
                </a:cubicBezTo>
              </a:path>
            </a:pathLst>
          </a:custGeom>
          <a:noFill/>
          <a:ln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36513" y="3030538"/>
            <a:ext cx="505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4143375" y="642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962525" y="30178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2525" y="62944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127750" y="4699000"/>
            <a:ext cx="1327150" cy="434975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38825" y="4476750"/>
            <a:ext cx="1293813" cy="1366838"/>
          </a:xfrm>
          <a:custGeom>
            <a:avLst/>
            <a:gdLst>
              <a:gd name="connsiteX0" fmla="*/ 0 w 1293541"/>
              <a:gd name="connsiteY0" fmla="*/ 1037063 h 1366766"/>
              <a:gd name="connsiteX1" fmla="*/ 557561 w 1293541"/>
              <a:gd name="connsiteY1" fmla="*/ 1304692 h 1366766"/>
              <a:gd name="connsiteX2" fmla="*/ 1293541 w 1293541"/>
              <a:gd name="connsiteY2" fmla="*/ 0 h 136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541" h="1366766">
                <a:moveTo>
                  <a:pt x="0" y="1037063"/>
                </a:moveTo>
                <a:cubicBezTo>
                  <a:pt x="170985" y="1257299"/>
                  <a:pt x="341971" y="1477536"/>
                  <a:pt x="557561" y="1304692"/>
                </a:cubicBezTo>
                <a:cubicBezTo>
                  <a:pt x="773151" y="1131848"/>
                  <a:pt x="1033346" y="565924"/>
                  <a:pt x="1293541" y="0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6" name="TextBox 18"/>
          <p:cNvSpPr txBox="1">
            <a:spLocks noChangeArrowheads="1"/>
          </p:cNvSpPr>
          <p:nvPr/>
        </p:nvSpPr>
        <p:spPr bwMode="auto">
          <a:xfrm>
            <a:off x="4183063" y="3030538"/>
            <a:ext cx="8636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  <a:p>
            <a:r>
              <a:rPr lang="en-US"/>
              <a:t>SRAC</a:t>
            </a:r>
          </a:p>
          <a:p>
            <a:r>
              <a:rPr lang="en-US"/>
              <a:t>SRMC</a:t>
            </a:r>
          </a:p>
        </p:txBody>
      </p:sp>
      <p:sp>
        <p:nvSpPr>
          <p:cNvPr id="16397" name="TextBox 19"/>
          <p:cNvSpPr txBox="1">
            <a:spLocks noChangeArrowheads="1"/>
          </p:cNvSpPr>
          <p:nvPr/>
        </p:nvSpPr>
        <p:spPr bwMode="auto">
          <a:xfrm>
            <a:off x="8310563" y="642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6399" name="TextBox 21"/>
          <p:cNvSpPr txBox="1">
            <a:spLocks noChangeArrowheads="1"/>
          </p:cNvSpPr>
          <p:nvPr/>
        </p:nvSpPr>
        <p:spPr bwMode="auto">
          <a:xfrm>
            <a:off x="2828925" y="3030538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16400" name="TextBox 24"/>
          <p:cNvSpPr txBox="1">
            <a:spLocks noChangeArrowheads="1"/>
          </p:cNvSpPr>
          <p:nvPr/>
        </p:nvSpPr>
        <p:spPr bwMode="auto">
          <a:xfrm>
            <a:off x="6348413" y="5676900"/>
            <a:ext cx="69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SMC</a:t>
            </a:r>
          </a:p>
        </p:txBody>
      </p:sp>
      <p:sp>
        <p:nvSpPr>
          <p:cNvPr id="16401" name="TextBox 25"/>
          <p:cNvSpPr txBox="1">
            <a:spLocks noChangeArrowheads="1"/>
          </p:cNvSpPr>
          <p:nvPr/>
        </p:nvSpPr>
        <p:spPr bwMode="auto">
          <a:xfrm>
            <a:off x="5967413" y="4346575"/>
            <a:ext cx="658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SAC</a:t>
            </a:r>
          </a:p>
        </p:txBody>
      </p:sp>
      <p:sp>
        <p:nvSpPr>
          <p:cNvPr id="16402" name="TextBox 36"/>
          <p:cNvSpPr txBox="1">
            <a:spLocks noChangeArrowheads="1"/>
          </p:cNvSpPr>
          <p:nvPr/>
        </p:nvSpPr>
        <p:spPr bwMode="auto">
          <a:xfrm>
            <a:off x="1243013" y="3292475"/>
            <a:ext cx="133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447925" y="3952875"/>
            <a:ext cx="381000" cy="2206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 bwMode="auto">
          <a:xfrm>
            <a:off x="166688" y="990600"/>
            <a:ext cx="88773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But for the moment, we don’t care which level of K the firm has or what the AC curve looks like.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In the SR, here is what we have to work with.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</a:rPr>
              <a:t>To determine the profit maximizing level of q = q</a:t>
            </a:r>
            <a:r>
              <a:rPr lang="en-US" sz="2000" baseline="30000" dirty="0">
                <a:latin typeface="+mn-lt"/>
              </a:rPr>
              <a:t>*</a:t>
            </a:r>
            <a:r>
              <a:rPr lang="en-US" sz="2000" dirty="0">
                <a:latin typeface="+mn-lt"/>
              </a:rPr>
              <a:t>, and whether shut down and produce q = 0, MC and SAVC are most important.</a:t>
            </a:r>
          </a:p>
        </p:txBody>
      </p:sp>
      <p:sp>
        <p:nvSpPr>
          <p:cNvPr id="35" name="Freeform 34"/>
          <p:cNvSpPr/>
          <p:nvPr/>
        </p:nvSpPr>
        <p:spPr>
          <a:xfrm>
            <a:off x="5935663" y="5076825"/>
            <a:ext cx="1327150" cy="434975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406" name="TextBox 35"/>
          <p:cNvSpPr txBox="1">
            <a:spLocks noChangeArrowheads="1"/>
          </p:cNvSpPr>
          <p:nvPr/>
        </p:nvSpPr>
        <p:spPr bwMode="auto">
          <a:xfrm>
            <a:off x="7007225" y="5230813"/>
            <a:ext cx="642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AVC</a:t>
            </a:r>
            <a:endParaRPr lang="en-US" dirty="0"/>
          </a:p>
        </p:txBody>
      </p:sp>
      <p:sp>
        <p:nvSpPr>
          <p:cNvPr id="16407" name="TextBox 37"/>
          <p:cNvSpPr txBox="1">
            <a:spLocks noChangeArrowheads="1"/>
          </p:cNvSpPr>
          <p:nvPr/>
        </p:nvSpPr>
        <p:spPr bwMode="auto">
          <a:xfrm>
            <a:off x="5715000" y="3527425"/>
            <a:ext cx="133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611938" y="4173538"/>
            <a:ext cx="395287" cy="495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49263" y="460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Profit Max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27606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7725" y="60372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47725" y="3065463"/>
            <a:ext cx="2263775" cy="2330450"/>
          </a:xfrm>
          <a:custGeom>
            <a:avLst/>
            <a:gdLst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41033 w 2263698"/>
              <a:gd name="connsiteY3" fmla="*/ 724830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41033 w 2263698"/>
              <a:gd name="connsiteY3" fmla="*/ 724830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41033 w 2263698"/>
              <a:gd name="connsiteY3" fmla="*/ 724830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2141033 w 2263698"/>
              <a:gd name="connsiteY3" fmla="*/ 724830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83112 w 2263698"/>
              <a:gd name="connsiteY2" fmla="*/ 1550020 h 2330605"/>
              <a:gd name="connsiteX3" fmla="*/ 1884518 w 2263698"/>
              <a:gd name="connsiteY3" fmla="*/ 1217181 h 2330605"/>
              <a:gd name="connsiteX4" fmla="*/ 2141033 w 2263698"/>
              <a:gd name="connsiteY4" fmla="*/ 724830 h 2330605"/>
              <a:gd name="connsiteX5" fmla="*/ 2263698 w 2263698"/>
              <a:gd name="connsiteY5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60810 w 2263698"/>
              <a:gd name="connsiteY2" fmla="*/ 1516566 h 2330605"/>
              <a:gd name="connsiteX3" fmla="*/ 1884518 w 2263698"/>
              <a:gd name="connsiteY3" fmla="*/ 1217181 h 2330605"/>
              <a:gd name="connsiteX4" fmla="*/ 2141033 w 2263698"/>
              <a:gd name="connsiteY4" fmla="*/ 724830 h 2330605"/>
              <a:gd name="connsiteX5" fmla="*/ 2263698 w 2263698"/>
              <a:gd name="connsiteY5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60810 w 2263698"/>
              <a:gd name="connsiteY2" fmla="*/ 1516566 h 2330605"/>
              <a:gd name="connsiteX3" fmla="*/ 1884518 w 2263698"/>
              <a:gd name="connsiteY3" fmla="*/ 1217181 h 2330605"/>
              <a:gd name="connsiteX4" fmla="*/ 2141033 w 2263698"/>
              <a:gd name="connsiteY4" fmla="*/ 724830 h 2330605"/>
              <a:gd name="connsiteX5" fmla="*/ 2263698 w 2263698"/>
              <a:gd name="connsiteY5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60810 w 2263698"/>
              <a:gd name="connsiteY2" fmla="*/ 1483113 h 2330605"/>
              <a:gd name="connsiteX3" fmla="*/ 1884518 w 2263698"/>
              <a:gd name="connsiteY3" fmla="*/ 1217181 h 2330605"/>
              <a:gd name="connsiteX4" fmla="*/ 2141033 w 2263698"/>
              <a:gd name="connsiteY4" fmla="*/ 724830 h 2330605"/>
              <a:gd name="connsiteX5" fmla="*/ 2263698 w 2263698"/>
              <a:gd name="connsiteY5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60810 w 2263698"/>
              <a:gd name="connsiteY2" fmla="*/ 1483113 h 2330605"/>
              <a:gd name="connsiteX3" fmla="*/ 1884518 w 2263698"/>
              <a:gd name="connsiteY3" fmla="*/ 1217181 h 2330605"/>
              <a:gd name="connsiteX4" fmla="*/ 2141033 w 2263698"/>
              <a:gd name="connsiteY4" fmla="*/ 724830 h 2330605"/>
              <a:gd name="connsiteX5" fmla="*/ 2263698 w 2263698"/>
              <a:gd name="connsiteY5" fmla="*/ 0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3698" h="2330605">
                <a:moveTo>
                  <a:pt x="0" y="2330605"/>
                </a:moveTo>
                <a:cubicBezTo>
                  <a:pt x="41817" y="2189356"/>
                  <a:pt x="79918" y="2059259"/>
                  <a:pt x="323386" y="1918010"/>
                </a:cubicBezTo>
                <a:cubicBezTo>
                  <a:pt x="566854" y="1776761"/>
                  <a:pt x="1200621" y="1599918"/>
                  <a:pt x="1460810" y="1483113"/>
                </a:cubicBezTo>
                <a:cubicBezTo>
                  <a:pt x="1720999" y="1366308"/>
                  <a:pt x="1774865" y="1354713"/>
                  <a:pt x="1884518" y="1217181"/>
                </a:cubicBezTo>
                <a:cubicBezTo>
                  <a:pt x="2038777" y="1023893"/>
                  <a:pt x="2044382" y="1016903"/>
                  <a:pt x="2141033" y="724830"/>
                </a:cubicBezTo>
                <a:cubicBezTo>
                  <a:pt x="2237684" y="432757"/>
                  <a:pt x="2237678" y="222095"/>
                  <a:pt x="2263698" y="0"/>
                </a:cubicBezTo>
              </a:path>
            </a:pathLst>
          </a:custGeom>
          <a:noFill/>
          <a:ln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180975" y="230505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</a:t>
            </a:r>
          </a:p>
        </p:txBody>
      </p:sp>
      <p:sp>
        <p:nvSpPr>
          <p:cNvPr id="17415" name="TextBox 12"/>
          <p:cNvSpPr txBox="1">
            <a:spLocks noChangeArrowheads="1"/>
          </p:cNvSpPr>
          <p:nvPr/>
        </p:nvSpPr>
        <p:spPr bwMode="auto">
          <a:xfrm>
            <a:off x="4143375" y="61563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962525" y="2746375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2525" y="6022975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9"/>
          <p:cNvSpPr txBox="1">
            <a:spLocks noChangeArrowheads="1"/>
          </p:cNvSpPr>
          <p:nvPr/>
        </p:nvSpPr>
        <p:spPr bwMode="auto">
          <a:xfrm>
            <a:off x="8310563" y="61563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7419" name="TextBox 20"/>
          <p:cNvSpPr txBox="1">
            <a:spLocks noChangeArrowheads="1"/>
          </p:cNvSpPr>
          <p:nvPr/>
        </p:nvSpPr>
        <p:spPr bwMode="auto">
          <a:xfrm>
            <a:off x="3633788" y="2509838"/>
            <a:ext cx="820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R=</a:t>
            </a:r>
            <a:r>
              <a:rPr lang="en-US" dirty="0" err="1"/>
              <a:t>p·q</a:t>
            </a:r>
            <a:endParaRPr lang="en-US" dirty="0"/>
          </a:p>
        </p:txBody>
      </p:sp>
      <p:sp>
        <p:nvSpPr>
          <p:cNvPr id="17420" name="TextBox 21"/>
          <p:cNvSpPr txBox="1">
            <a:spLocks noChangeArrowheads="1"/>
          </p:cNvSpPr>
          <p:nvPr/>
        </p:nvSpPr>
        <p:spPr bwMode="auto">
          <a:xfrm>
            <a:off x="2433638" y="2744788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76200" y="838200"/>
            <a:ext cx="89677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Maximize </a:t>
            </a:r>
            <a:r>
              <a:rPr lang="el-GR" sz="2800" dirty="0">
                <a:latin typeface="+mn-lt"/>
              </a:rPr>
              <a:t>π</a:t>
            </a:r>
            <a:r>
              <a:rPr lang="en-US" sz="2800" dirty="0">
                <a:latin typeface="+mn-lt"/>
              </a:rPr>
              <a:t> = R(q) - C(q)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FOC for this yields q where slope of </a:t>
            </a:r>
            <a:r>
              <a:rPr lang="el-GR" sz="2800" dirty="0">
                <a:latin typeface="+mn-lt"/>
              </a:rPr>
              <a:t>π</a:t>
            </a:r>
            <a:r>
              <a:rPr lang="en-US" sz="2800" dirty="0">
                <a:latin typeface="+mn-lt"/>
              </a:rPr>
              <a:t> function = 0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066800" y="3408363"/>
            <a:ext cx="11334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MR=P</a:t>
            </a:r>
          </a:p>
          <a:p>
            <a:pPr>
              <a:defRPr/>
            </a:pPr>
            <a:r>
              <a:rPr lang="en-US" dirty="0">
                <a:latin typeface="+mn-lt"/>
              </a:rPr>
              <a:t>slope of R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366963" y="4595813"/>
            <a:ext cx="1262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SMC = </a:t>
            </a:r>
          </a:p>
          <a:p>
            <a:pPr>
              <a:defRPr/>
            </a:pPr>
            <a:r>
              <a:rPr lang="en-US" dirty="0">
                <a:latin typeface="+mn-lt"/>
              </a:rPr>
              <a:t>slope of SC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983038" y="3100388"/>
            <a:ext cx="9445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=R-SC</a:t>
            </a:r>
          </a:p>
        </p:txBody>
      </p:sp>
      <p:sp>
        <p:nvSpPr>
          <p:cNvPr id="10" name="Freeform 9"/>
          <p:cNvSpPr/>
          <p:nvPr/>
        </p:nvSpPr>
        <p:spPr>
          <a:xfrm>
            <a:off x="5006975" y="5578475"/>
            <a:ext cx="3322638" cy="1125538"/>
          </a:xfrm>
          <a:custGeom>
            <a:avLst/>
            <a:gdLst>
              <a:gd name="connsiteX0" fmla="*/ 0 w 3367668"/>
              <a:gd name="connsiteY0" fmla="*/ 1097399 h 1230476"/>
              <a:gd name="connsiteX1" fmla="*/ 468351 w 3367668"/>
              <a:gd name="connsiteY1" fmla="*/ 1208911 h 1230476"/>
              <a:gd name="connsiteX2" fmla="*/ 1182029 w 3367668"/>
              <a:gd name="connsiteY2" fmla="*/ 718257 h 1230476"/>
              <a:gd name="connsiteX3" fmla="*/ 1817649 w 3367668"/>
              <a:gd name="connsiteY3" fmla="*/ 127242 h 1230476"/>
              <a:gd name="connsiteX4" fmla="*/ 2810107 w 3367668"/>
              <a:gd name="connsiteY4" fmla="*/ 49184 h 1230476"/>
              <a:gd name="connsiteX5" fmla="*/ 3367668 w 3367668"/>
              <a:gd name="connsiteY5" fmla="*/ 729408 h 1230476"/>
              <a:gd name="connsiteX0" fmla="*/ 0 w 3378819"/>
              <a:gd name="connsiteY0" fmla="*/ 1041643 h 1221325"/>
              <a:gd name="connsiteX1" fmla="*/ 479502 w 3378819"/>
              <a:gd name="connsiteY1" fmla="*/ 1208911 h 1221325"/>
              <a:gd name="connsiteX2" fmla="*/ 1193180 w 3378819"/>
              <a:gd name="connsiteY2" fmla="*/ 718257 h 1221325"/>
              <a:gd name="connsiteX3" fmla="*/ 1828800 w 3378819"/>
              <a:gd name="connsiteY3" fmla="*/ 127242 h 1221325"/>
              <a:gd name="connsiteX4" fmla="*/ 2821258 w 3378819"/>
              <a:gd name="connsiteY4" fmla="*/ 49184 h 1221325"/>
              <a:gd name="connsiteX5" fmla="*/ 3378819 w 3378819"/>
              <a:gd name="connsiteY5" fmla="*/ 729408 h 1221325"/>
              <a:gd name="connsiteX0" fmla="*/ 0 w 3378819"/>
              <a:gd name="connsiteY0" fmla="*/ 1042958 h 1220787"/>
              <a:gd name="connsiteX1" fmla="*/ 479502 w 3378819"/>
              <a:gd name="connsiteY1" fmla="*/ 1210226 h 1220787"/>
              <a:gd name="connsiteX2" fmla="*/ 1103971 w 3378819"/>
              <a:gd name="connsiteY2" fmla="*/ 753026 h 1220787"/>
              <a:gd name="connsiteX3" fmla="*/ 1828800 w 3378819"/>
              <a:gd name="connsiteY3" fmla="*/ 128557 h 1220787"/>
              <a:gd name="connsiteX4" fmla="*/ 2821258 w 3378819"/>
              <a:gd name="connsiteY4" fmla="*/ 50499 h 1220787"/>
              <a:gd name="connsiteX5" fmla="*/ 3378819 w 3378819"/>
              <a:gd name="connsiteY5" fmla="*/ 730723 h 1220787"/>
              <a:gd name="connsiteX0" fmla="*/ 0 w 3378819"/>
              <a:gd name="connsiteY0" fmla="*/ 1042958 h 1220787"/>
              <a:gd name="connsiteX1" fmla="*/ 479502 w 3378819"/>
              <a:gd name="connsiteY1" fmla="*/ 1210226 h 1220787"/>
              <a:gd name="connsiteX2" fmla="*/ 1103971 w 3378819"/>
              <a:gd name="connsiteY2" fmla="*/ 753026 h 1220787"/>
              <a:gd name="connsiteX3" fmla="*/ 1828800 w 3378819"/>
              <a:gd name="connsiteY3" fmla="*/ 128557 h 1220787"/>
              <a:gd name="connsiteX4" fmla="*/ 2821258 w 3378819"/>
              <a:gd name="connsiteY4" fmla="*/ 50499 h 1220787"/>
              <a:gd name="connsiteX5" fmla="*/ 3378819 w 3378819"/>
              <a:gd name="connsiteY5" fmla="*/ 730723 h 1220787"/>
              <a:gd name="connsiteX0" fmla="*/ 0 w 3378819"/>
              <a:gd name="connsiteY0" fmla="*/ 964878 h 1142707"/>
              <a:gd name="connsiteX1" fmla="*/ 479502 w 3378819"/>
              <a:gd name="connsiteY1" fmla="*/ 1132146 h 1142707"/>
              <a:gd name="connsiteX2" fmla="*/ 1103971 w 3378819"/>
              <a:gd name="connsiteY2" fmla="*/ 674946 h 1142707"/>
              <a:gd name="connsiteX3" fmla="*/ 1828800 w 3378819"/>
              <a:gd name="connsiteY3" fmla="*/ 50477 h 1142707"/>
              <a:gd name="connsiteX4" fmla="*/ 2720897 w 3378819"/>
              <a:gd name="connsiteY4" fmla="*/ 106233 h 1142707"/>
              <a:gd name="connsiteX5" fmla="*/ 3378819 w 3378819"/>
              <a:gd name="connsiteY5" fmla="*/ 652643 h 1142707"/>
              <a:gd name="connsiteX0" fmla="*/ 0 w 3378819"/>
              <a:gd name="connsiteY0" fmla="*/ 906382 h 1084211"/>
              <a:gd name="connsiteX1" fmla="*/ 479502 w 3378819"/>
              <a:gd name="connsiteY1" fmla="*/ 1073650 h 1084211"/>
              <a:gd name="connsiteX2" fmla="*/ 1103971 w 3378819"/>
              <a:gd name="connsiteY2" fmla="*/ 616450 h 1084211"/>
              <a:gd name="connsiteX3" fmla="*/ 1873405 w 3378819"/>
              <a:gd name="connsiteY3" fmla="*/ 92342 h 1084211"/>
              <a:gd name="connsiteX4" fmla="*/ 2720897 w 3378819"/>
              <a:gd name="connsiteY4" fmla="*/ 47737 h 1084211"/>
              <a:gd name="connsiteX5" fmla="*/ 3378819 w 3378819"/>
              <a:gd name="connsiteY5" fmla="*/ 594147 h 1084211"/>
              <a:gd name="connsiteX0" fmla="*/ 0 w 3378819"/>
              <a:gd name="connsiteY0" fmla="*/ 884584 h 1062413"/>
              <a:gd name="connsiteX1" fmla="*/ 479502 w 3378819"/>
              <a:gd name="connsiteY1" fmla="*/ 1051852 h 1062413"/>
              <a:gd name="connsiteX2" fmla="*/ 1103971 w 3378819"/>
              <a:gd name="connsiteY2" fmla="*/ 594652 h 1062413"/>
              <a:gd name="connsiteX3" fmla="*/ 1873405 w 3378819"/>
              <a:gd name="connsiteY3" fmla="*/ 70544 h 1062413"/>
              <a:gd name="connsiteX4" fmla="*/ 2720897 w 3378819"/>
              <a:gd name="connsiteY4" fmla="*/ 59393 h 1062413"/>
              <a:gd name="connsiteX5" fmla="*/ 3378819 w 3378819"/>
              <a:gd name="connsiteY5" fmla="*/ 572349 h 1062413"/>
              <a:gd name="connsiteX0" fmla="*/ 0 w 3323063"/>
              <a:gd name="connsiteY0" fmla="*/ 891253 h 1069082"/>
              <a:gd name="connsiteX1" fmla="*/ 479502 w 3323063"/>
              <a:gd name="connsiteY1" fmla="*/ 1058521 h 1069082"/>
              <a:gd name="connsiteX2" fmla="*/ 1103971 w 3323063"/>
              <a:gd name="connsiteY2" fmla="*/ 601321 h 1069082"/>
              <a:gd name="connsiteX3" fmla="*/ 1873405 w 3323063"/>
              <a:gd name="connsiteY3" fmla="*/ 77213 h 1069082"/>
              <a:gd name="connsiteX4" fmla="*/ 2720897 w 3323063"/>
              <a:gd name="connsiteY4" fmla="*/ 66062 h 1069082"/>
              <a:gd name="connsiteX5" fmla="*/ 3323063 w 3323063"/>
              <a:gd name="connsiteY5" fmla="*/ 679379 h 1069082"/>
              <a:gd name="connsiteX0" fmla="*/ 0 w 3323063"/>
              <a:gd name="connsiteY0" fmla="*/ 931997 h 1109826"/>
              <a:gd name="connsiteX1" fmla="*/ 479502 w 3323063"/>
              <a:gd name="connsiteY1" fmla="*/ 1099265 h 1109826"/>
              <a:gd name="connsiteX2" fmla="*/ 1103971 w 3323063"/>
              <a:gd name="connsiteY2" fmla="*/ 642065 h 1109826"/>
              <a:gd name="connsiteX3" fmla="*/ 1851103 w 3323063"/>
              <a:gd name="connsiteY3" fmla="*/ 51050 h 1109826"/>
              <a:gd name="connsiteX4" fmla="*/ 2720897 w 3323063"/>
              <a:gd name="connsiteY4" fmla="*/ 106806 h 1109826"/>
              <a:gd name="connsiteX5" fmla="*/ 3323063 w 3323063"/>
              <a:gd name="connsiteY5" fmla="*/ 720123 h 1109826"/>
              <a:gd name="connsiteX0" fmla="*/ 0 w 3323063"/>
              <a:gd name="connsiteY0" fmla="*/ 947511 h 1125340"/>
              <a:gd name="connsiteX1" fmla="*/ 479502 w 3323063"/>
              <a:gd name="connsiteY1" fmla="*/ 1114779 h 1125340"/>
              <a:gd name="connsiteX2" fmla="*/ 1103971 w 3323063"/>
              <a:gd name="connsiteY2" fmla="*/ 657579 h 1125340"/>
              <a:gd name="connsiteX3" fmla="*/ 1851103 w 3323063"/>
              <a:gd name="connsiteY3" fmla="*/ 66564 h 1125340"/>
              <a:gd name="connsiteX4" fmla="*/ 2732048 w 3323063"/>
              <a:gd name="connsiteY4" fmla="*/ 88866 h 1125340"/>
              <a:gd name="connsiteX5" fmla="*/ 3323063 w 3323063"/>
              <a:gd name="connsiteY5" fmla="*/ 735637 h 112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3063" h="1125340">
                <a:moveTo>
                  <a:pt x="0" y="947511"/>
                </a:moveTo>
                <a:cubicBezTo>
                  <a:pt x="135673" y="1034862"/>
                  <a:pt x="295507" y="1163101"/>
                  <a:pt x="479502" y="1114779"/>
                </a:cubicBezTo>
                <a:cubicBezTo>
                  <a:pt x="663497" y="1066457"/>
                  <a:pt x="875371" y="832281"/>
                  <a:pt x="1103971" y="657579"/>
                </a:cubicBezTo>
                <a:cubicBezTo>
                  <a:pt x="1332571" y="482877"/>
                  <a:pt x="1579757" y="161350"/>
                  <a:pt x="1851103" y="66564"/>
                </a:cubicBezTo>
                <a:cubicBezTo>
                  <a:pt x="2122449" y="-28222"/>
                  <a:pt x="2486721" y="-22646"/>
                  <a:pt x="2732048" y="88866"/>
                </a:cubicBezTo>
                <a:cubicBezTo>
                  <a:pt x="2977375" y="200378"/>
                  <a:pt x="3173450" y="445705"/>
                  <a:pt x="3323063" y="735637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20975" y="3721100"/>
            <a:ext cx="0" cy="54927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315200" y="5578475"/>
            <a:ext cx="0" cy="4587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410200" y="3548063"/>
            <a:ext cx="3590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 maximized at q where MR=SMC</a:t>
            </a:r>
          </a:p>
          <a:p>
            <a:pPr>
              <a:defRPr/>
            </a:pPr>
            <a:r>
              <a:rPr lang="en-US" dirty="0">
                <a:latin typeface="+mn-lt"/>
              </a:rPr>
              <a:t>FOC, derivative of </a:t>
            </a: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 function is zero</a:t>
            </a:r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873125" y="2693988"/>
            <a:ext cx="2654300" cy="3343275"/>
          </a:xfrm>
          <a:prstGeom prst="line">
            <a:avLst/>
          </a:prstGeom>
          <a:ln w="38100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400800" y="5567363"/>
            <a:ext cx="1752600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66725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Profit Max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2200275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7725" y="5476875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47725" y="2505075"/>
            <a:ext cx="2263775" cy="2330450"/>
          </a:xfrm>
          <a:custGeom>
            <a:avLst/>
            <a:gdLst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107580 w 2263698"/>
              <a:gd name="connsiteY3" fmla="*/ 702527 h 2330605"/>
              <a:gd name="connsiteX4" fmla="*/ 2263698 w 2263698"/>
              <a:gd name="connsiteY4" fmla="*/ 0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698" h="2330605">
                <a:moveTo>
                  <a:pt x="0" y="2330605"/>
                </a:moveTo>
                <a:cubicBezTo>
                  <a:pt x="41817" y="2189356"/>
                  <a:pt x="83635" y="2048107"/>
                  <a:pt x="323386" y="1918010"/>
                </a:cubicBezTo>
                <a:cubicBezTo>
                  <a:pt x="563137" y="1787913"/>
                  <a:pt x="1141141" y="1752600"/>
                  <a:pt x="1438507" y="1550020"/>
                </a:cubicBezTo>
                <a:cubicBezTo>
                  <a:pt x="1735873" y="1347440"/>
                  <a:pt x="1925443" y="1150434"/>
                  <a:pt x="2107580" y="702527"/>
                </a:cubicBezTo>
                <a:cubicBezTo>
                  <a:pt x="2289717" y="254620"/>
                  <a:pt x="2237678" y="222095"/>
                  <a:pt x="2263698" y="0"/>
                </a:cubicBezTo>
              </a:path>
            </a:pathLst>
          </a:custGeom>
          <a:noFill/>
          <a:ln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8" name="TextBox 11"/>
          <p:cNvSpPr txBox="1">
            <a:spLocks noChangeArrowheads="1"/>
          </p:cNvSpPr>
          <p:nvPr/>
        </p:nvSpPr>
        <p:spPr bwMode="auto">
          <a:xfrm>
            <a:off x="180975" y="230505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</a:t>
            </a:r>
          </a:p>
        </p:txBody>
      </p:sp>
      <p:sp>
        <p:nvSpPr>
          <p:cNvPr id="18439" name="TextBox 12"/>
          <p:cNvSpPr txBox="1">
            <a:spLocks noChangeArrowheads="1"/>
          </p:cNvSpPr>
          <p:nvPr/>
        </p:nvSpPr>
        <p:spPr bwMode="auto">
          <a:xfrm>
            <a:off x="4143375" y="55959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962525" y="218598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2525" y="546258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8310563" y="5595938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3633788" y="1949450"/>
            <a:ext cx="352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</a:p>
        </p:txBody>
      </p:sp>
      <p:sp>
        <p:nvSpPr>
          <p:cNvPr id="18444" name="TextBox 21"/>
          <p:cNvSpPr txBox="1">
            <a:spLocks noChangeArrowheads="1"/>
          </p:cNvSpPr>
          <p:nvPr/>
        </p:nvSpPr>
        <p:spPr bwMode="auto">
          <a:xfrm>
            <a:off x="2433638" y="2182813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166688" y="990600"/>
            <a:ext cx="887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Checking the SOC too.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066800" y="2847975"/>
            <a:ext cx="113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MR=P</a:t>
            </a:r>
          </a:p>
          <a:p>
            <a:pPr>
              <a:defRPr/>
            </a:pPr>
            <a:r>
              <a:rPr lang="en-US" dirty="0">
                <a:latin typeface="+mn-lt"/>
              </a:rPr>
              <a:t>slope of R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2366963" y="4035425"/>
            <a:ext cx="126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SMC = </a:t>
            </a:r>
          </a:p>
          <a:p>
            <a:pPr>
              <a:defRPr/>
            </a:pPr>
            <a:r>
              <a:rPr lang="en-US" dirty="0">
                <a:latin typeface="+mn-lt"/>
              </a:rPr>
              <a:t>slope of SC</a:t>
            </a:r>
          </a:p>
        </p:txBody>
      </p:sp>
      <p:sp>
        <p:nvSpPr>
          <p:cNvPr id="8" name="TextBox 7"/>
          <p:cNvSpPr txBox="1"/>
          <p:nvPr/>
        </p:nvSpPr>
        <p:spPr bwMode="auto">
          <a:xfrm>
            <a:off x="3983038" y="2538413"/>
            <a:ext cx="944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=R-SC</a:t>
            </a:r>
          </a:p>
        </p:txBody>
      </p:sp>
      <p:sp>
        <p:nvSpPr>
          <p:cNvPr id="10" name="Freeform 9"/>
          <p:cNvSpPr/>
          <p:nvPr/>
        </p:nvSpPr>
        <p:spPr>
          <a:xfrm>
            <a:off x="5006975" y="5018088"/>
            <a:ext cx="3322638" cy="1125537"/>
          </a:xfrm>
          <a:custGeom>
            <a:avLst/>
            <a:gdLst>
              <a:gd name="connsiteX0" fmla="*/ 0 w 3367668"/>
              <a:gd name="connsiteY0" fmla="*/ 1097399 h 1230476"/>
              <a:gd name="connsiteX1" fmla="*/ 468351 w 3367668"/>
              <a:gd name="connsiteY1" fmla="*/ 1208911 h 1230476"/>
              <a:gd name="connsiteX2" fmla="*/ 1182029 w 3367668"/>
              <a:gd name="connsiteY2" fmla="*/ 718257 h 1230476"/>
              <a:gd name="connsiteX3" fmla="*/ 1817649 w 3367668"/>
              <a:gd name="connsiteY3" fmla="*/ 127242 h 1230476"/>
              <a:gd name="connsiteX4" fmla="*/ 2810107 w 3367668"/>
              <a:gd name="connsiteY4" fmla="*/ 49184 h 1230476"/>
              <a:gd name="connsiteX5" fmla="*/ 3367668 w 3367668"/>
              <a:gd name="connsiteY5" fmla="*/ 729408 h 1230476"/>
              <a:gd name="connsiteX0" fmla="*/ 0 w 3378819"/>
              <a:gd name="connsiteY0" fmla="*/ 1041643 h 1221325"/>
              <a:gd name="connsiteX1" fmla="*/ 479502 w 3378819"/>
              <a:gd name="connsiteY1" fmla="*/ 1208911 h 1221325"/>
              <a:gd name="connsiteX2" fmla="*/ 1193180 w 3378819"/>
              <a:gd name="connsiteY2" fmla="*/ 718257 h 1221325"/>
              <a:gd name="connsiteX3" fmla="*/ 1828800 w 3378819"/>
              <a:gd name="connsiteY3" fmla="*/ 127242 h 1221325"/>
              <a:gd name="connsiteX4" fmla="*/ 2821258 w 3378819"/>
              <a:gd name="connsiteY4" fmla="*/ 49184 h 1221325"/>
              <a:gd name="connsiteX5" fmla="*/ 3378819 w 3378819"/>
              <a:gd name="connsiteY5" fmla="*/ 729408 h 1221325"/>
              <a:gd name="connsiteX0" fmla="*/ 0 w 3378819"/>
              <a:gd name="connsiteY0" fmla="*/ 1042958 h 1220787"/>
              <a:gd name="connsiteX1" fmla="*/ 479502 w 3378819"/>
              <a:gd name="connsiteY1" fmla="*/ 1210226 h 1220787"/>
              <a:gd name="connsiteX2" fmla="*/ 1103971 w 3378819"/>
              <a:gd name="connsiteY2" fmla="*/ 753026 h 1220787"/>
              <a:gd name="connsiteX3" fmla="*/ 1828800 w 3378819"/>
              <a:gd name="connsiteY3" fmla="*/ 128557 h 1220787"/>
              <a:gd name="connsiteX4" fmla="*/ 2821258 w 3378819"/>
              <a:gd name="connsiteY4" fmla="*/ 50499 h 1220787"/>
              <a:gd name="connsiteX5" fmla="*/ 3378819 w 3378819"/>
              <a:gd name="connsiteY5" fmla="*/ 730723 h 1220787"/>
              <a:gd name="connsiteX0" fmla="*/ 0 w 3378819"/>
              <a:gd name="connsiteY0" fmla="*/ 1042958 h 1220787"/>
              <a:gd name="connsiteX1" fmla="*/ 479502 w 3378819"/>
              <a:gd name="connsiteY1" fmla="*/ 1210226 h 1220787"/>
              <a:gd name="connsiteX2" fmla="*/ 1103971 w 3378819"/>
              <a:gd name="connsiteY2" fmla="*/ 753026 h 1220787"/>
              <a:gd name="connsiteX3" fmla="*/ 1828800 w 3378819"/>
              <a:gd name="connsiteY3" fmla="*/ 128557 h 1220787"/>
              <a:gd name="connsiteX4" fmla="*/ 2821258 w 3378819"/>
              <a:gd name="connsiteY4" fmla="*/ 50499 h 1220787"/>
              <a:gd name="connsiteX5" fmla="*/ 3378819 w 3378819"/>
              <a:gd name="connsiteY5" fmla="*/ 730723 h 1220787"/>
              <a:gd name="connsiteX0" fmla="*/ 0 w 3378819"/>
              <a:gd name="connsiteY0" fmla="*/ 964878 h 1142707"/>
              <a:gd name="connsiteX1" fmla="*/ 479502 w 3378819"/>
              <a:gd name="connsiteY1" fmla="*/ 1132146 h 1142707"/>
              <a:gd name="connsiteX2" fmla="*/ 1103971 w 3378819"/>
              <a:gd name="connsiteY2" fmla="*/ 674946 h 1142707"/>
              <a:gd name="connsiteX3" fmla="*/ 1828800 w 3378819"/>
              <a:gd name="connsiteY3" fmla="*/ 50477 h 1142707"/>
              <a:gd name="connsiteX4" fmla="*/ 2720897 w 3378819"/>
              <a:gd name="connsiteY4" fmla="*/ 106233 h 1142707"/>
              <a:gd name="connsiteX5" fmla="*/ 3378819 w 3378819"/>
              <a:gd name="connsiteY5" fmla="*/ 652643 h 1142707"/>
              <a:gd name="connsiteX0" fmla="*/ 0 w 3378819"/>
              <a:gd name="connsiteY0" fmla="*/ 906382 h 1084211"/>
              <a:gd name="connsiteX1" fmla="*/ 479502 w 3378819"/>
              <a:gd name="connsiteY1" fmla="*/ 1073650 h 1084211"/>
              <a:gd name="connsiteX2" fmla="*/ 1103971 w 3378819"/>
              <a:gd name="connsiteY2" fmla="*/ 616450 h 1084211"/>
              <a:gd name="connsiteX3" fmla="*/ 1873405 w 3378819"/>
              <a:gd name="connsiteY3" fmla="*/ 92342 h 1084211"/>
              <a:gd name="connsiteX4" fmla="*/ 2720897 w 3378819"/>
              <a:gd name="connsiteY4" fmla="*/ 47737 h 1084211"/>
              <a:gd name="connsiteX5" fmla="*/ 3378819 w 3378819"/>
              <a:gd name="connsiteY5" fmla="*/ 594147 h 1084211"/>
              <a:gd name="connsiteX0" fmla="*/ 0 w 3378819"/>
              <a:gd name="connsiteY0" fmla="*/ 884584 h 1062413"/>
              <a:gd name="connsiteX1" fmla="*/ 479502 w 3378819"/>
              <a:gd name="connsiteY1" fmla="*/ 1051852 h 1062413"/>
              <a:gd name="connsiteX2" fmla="*/ 1103971 w 3378819"/>
              <a:gd name="connsiteY2" fmla="*/ 594652 h 1062413"/>
              <a:gd name="connsiteX3" fmla="*/ 1873405 w 3378819"/>
              <a:gd name="connsiteY3" fmla="*/ 70544 h 1062413"/>
              <a:gd name="connsiteX4" fmla="*/ 2720897 w 3378819"/>
              <a:gd name="connsiteY4" fmla="*/ 59393 h 1062413"/>
              <a:gd name="connsiteX5" fmla="*/ 3378819 w 3378819"/>
              <a:gd name="connsiteY5" fmla="*/ 572349 h 1062413"/>
              <a:gd name="connsiteX0" fmla="*/ 0 w 3323063"/>
              <a:gd name="connsiteY0" fmla="*/ 891253 h 1069082"/>
              <a:gd name="connsiteX1" fmla="*/ 479502 w 3323063"/>
              <a:gd name="connsiteY1" fmla="*/ 1058521 h 1069082"/>
              <a:gd name="connsiteX2" fmla="*/ 1103971 w 3323063"/>
              <a:gd name="connsiteY2" fmla="*/ 601321 h 1069082"/>
              <a:gd name="connsiteX3" fmla="*/ 1873405 w 3323063"/>
              <a:gd name="connsiteY3" fmla="*/ 77213 h 1069082"/>
              <a:gd name="connsiteX4" fmla="*/ 2720897 w 3323063"/>
              <a:gd name="connsiteY4" fmla="*/ 66062 h 1069082"/>
              <a:gd name="connsiteX5" fmla="*/ 3323063 w 3323063"/>
              <a:gd name="connsiteY5" fmla="*/ 679379 h 1069082"/>
              <a:gd name="connsiteX0" fmla="*/ 0 w 3323063"/>
              <a:gd name="connsiteY0" fmla="*/ 931997 h 1109826"/>
              <a:gd name="connsiteX1" fmla="*/ 479502 w 3323063"/>
              <a:gd name="connsiteY1" fmla="*/ 1099265 h 1109826"/>
              <a:gd name="connsiteX2" fmla="*/ 1103971 w 3323063"/>
              <a:gd name="connsiteY2" fmla="*/ 642065 h 1109826"/>
              <a:gd name="connsiteX3" fmla="*/ 1851103 w 3323063"/>
              <a:gd name="connsiteY3" fmla="*/ 51050 h 1109826"/>
              <a:gd name="connsiteX4" fmla="*/ 2720897 w 3323063"/>
              <a:gd name="connsiteY4" fmla="*/ 106806 h 1109826"/>
              <a:gd name="connsiteX5" fmla="*/ 3323063 w 3323063"/>
              <a:gd name="connsiteY5" fmla="*/ 720123 h 1109826"/>
              <a:gd name="connsiteX0" fmla="*/ 0 w 3323063"/>
              <a:gd name="connsiteY0" fmla="*/ 947511 h 1125340"/>
              <a:gd name="connsiteX1" fmla="*/ 479502 w 3323063"/>
              <a:gd name="connsiteY1" fmla="*/ 1114779 h 1125340"/>
              <a:gd name="connsiteX2" fmla="*/ 1103971 w 3323063"/>
              <a:gd name="connsiteY2" fmla="*/ 657579 h 1125340"/>
              <a:gd name="connsiteX3" fmla="*/ 1851103 w 3323063"/>
              <a:gd name="connsiteY3" fmla="*/ 66564 h 1125340"/>
              <a:gd name="connsiteX4" fmla="*/ 2732048 w 3323063"/>
              <a:gd name="connsiteY4" fmla="*/ 88866 h 1125340"/>
              <a:gd name="connsiteX5" fmla="*/ 3323063 w 3323063"/>
              <a:gd name="connsiteY5" fmla="*/ 735637 h 112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3063" h="1125340">
                <a:moveTo>
                  <a:pt x="0" y="947511"/>
                </a:moveTo>
                <a:cubicBezTo>
                  <a:pt x="135673" y="1034862"/>
                  <a:pt x="295507" y="1163101"/>
                  <a:pt x="479502" y="1114779"/>
                </a:cubicBezTo>
                <a:cubicBezTo>
                  <a:pt x="663497" y="1066457"/>
                  <a:pt x="875371" y="832281"/>
                  <a:pt x="1103971" y="657579"/>
                </a:cubicBezTo>
                <a:cubicBezTo>
                  <a:pt x="1332571" y="482877"/>
                  <a:pt x="1579757" y="161350"/>
                  <a:pt x="1851103" y="66564"/>
                </a:cubicBezTo>
                <a:cubicBezTo>
                  <a:pt x="2122449" y="-28222"/>
                  <a:pt x="2486721" y="-22646"/>
                  <a:pt x="2732048" y="88866"/>
                </a:cubicBezTo>
                <a:cubicBezTo>
                  <a:pt x="2977375" y="200378"/>
                  <a:pt x="3173450" y="445705"/>
                  <a:pt x="3323063" y="735637"/>
                </a:cubicBezTo>
              </a:path>
            </a:pathLst>
          </a:cu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410200" y="5476875"/>
            <a:ext cx="0" cy="66675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170488" y="2200275"/>
            <a:ext cx="3297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 also </a:t>
            </a:r>
            <a:r>
              <a:rPr lang="en-US" b="1" dirty="0">
                <a:latin typeface="+mn-lt"/>
              </a:rPr>
              <a:t>minimized</a:t>
            </a:r>
            <a:r>
              <a:rPr lang="en-US" dirty="0">
                <a:latin typeface="+mn-lt"/>
              </a:rPr>
              <a:t> at q where MR=SMC (FOC satisfied here too)</a:t>
            </a:r>
          </a:p>
          <a:p>
            <a:pPr>
              <a:defRPr/>
            </a:pPr>
            <a:r>
              <a:rPr lang="en-US" dirty="0">
                <a:latin typeface="+mn-lt"/>
              </a:rPr>
              <a:t>Which is why we check SOC, to make sure profit is falling where MR = SMC</a:t>
            </a:r>
          </a:p>
          <a:p>
            <a:pPr>
              <a:defRPr/>
            </a:pPr>
            <a:r>
              <a:rPr lang="en-US" dirty="0">
                <a:latin typeface="+mn-lt"/>
              </a:rPr>
              <a:t>(i.e. MR is falling relative to SMC)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143000" y="4414838"/>
            <a:ext cx="0" cy="66675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73125" y="2133600"/>
            <a:ext cx="2654300" cy="3343275"/>
          </a:xfrm>
          <a:prstGeom prst="line">
            <a:avLst/>
          </a:prstGeom>
          <a:ln w="38100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46613" y="6169025"/>
            <a:ext cx="1752600" cy="0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66725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/>
              <a:t>Profit Max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30305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47725" y="63071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847725" y="3335338"/>
            <a:ext cx="2263775" cy="2330450"/>
          </a:xfrm>
          <a:custGeom>
            <a:avLst/>
            <a:gdLst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  <a:gd name="connsiteX0" fmla="*/ 0 w 2263698"/>
              <a:gd name="connsiteY0" fmla="*/ 2330605 h 2330605"/>
              <a:gd name="connsiteX1" fmla="*/ 323386 w 2263698"/>
              <a:gd name="connsiteY1" fmla="*/ 1918010 h 2330605"/>
              <a:gd name="connsiteX2" fmla="*/ 1438507 w 2263698"/>
              <a:gd name="connsiteY2" fmla="*/ 1550020 h 2330605"/>
              <a:gd name="connsiteX3" fmla="*/ 2074127 w 2263698"/>
              <a:gd name="connsiteY3" fmla="*/ 702527 h 2330605"/>
              <a:gd name="connsiteX4" fmla="*/ 2263698 w 2263698"/>
              <a:gd name="connsiteY4" fmla="*/ 0 h 233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698" h="2330605">
                <a:moveTo>
                  <a:pt x="0" y="2330605"/>
                </a:moveTo>
                <a:cubicBezTo>
                  <a:pt x="41817" y="2189356"/>
                  <a:pt x="83635" y="2048107"/>
                  <a:pt x="323386" y="1918010"/>
                </a:cubicBezTo>
                <a:cubicBezTo>
                  <a:pt x="563137" y="1787913"/>
                  <a:pt x="1146717" y="1752600"/>
                  <a:pt x="1438507" y="1550020"/>
                </a:cubicBezTo>
                <a:cubicBezTo>
                  <a:pt x="1730297" y="1347440"/>
                  <a:pt x="1925444" y="1016620"/>
                  <a:pt x="2074127" y="702527"/>
                </a:cubicBezTo>
                <a:cubicBezTo>
                  <a:pt x="2222810" y="388434"/>
                  <a:pt x="2237678" y="222095"/>
                  <a:pt x="2263698" y="0"/>
                </a:cubicBezTo>
              </a:path>
            </a:pathLst>
          </a:custGeom>
          <a:noFill/>
          <a:ln>
            <a:solidFill>
              <a:srgbClr val="FF11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2" name="TextBox 11"/>
          <p:cNvSpPr txBox="1">
            <a:spLocks noChangeArrowheads="1"/>
          </p:cNvSpPr>
          <p:nvPr/>
        </p:nvSpPr>
        <p:spPr bwMode="auto">
          <a:xfrm>
            <a:off x="36513" y="3030538"/>
            <a:ext cx="505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19463" name="TextBox 12"/>
          <p:cNvSpPr txBox="1">
            <a:spLocks noChangeArrowheads="1"/>
          </p:cNvSpPr>
          <p:nvPr/>
        </p:nvSpPr>
        <p:spPr bwMode="auto">
          <a:xfrm>
            <a:off x="4143375" y="6426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4962525" y="3017838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62525" y="6294438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5337175" y="4419600"/>
            <a:ext cx="1862138" cy="1376363"/>
          </a:xfrm>
          <a:custGeom>
            <a:avLst/>
            <a:gdLst>
              <a:gd name="connsiteX0" fmla="*/ 0 w 1293541"/>
              <a:gd name="connsiteY0" fmla="*/ 1037063 h 1366766"/>
              <a:gd name="connsiteX1" fmla="*/ 557561 w 1293541"/>
              <a:gd name="connsiteY1" fmla="*/ 1304692 h 1366766"/>
              <a:gd name="connsiteX2" fmla="*/ 1293541 w 1293541"/>
              <a:gd name="connsiteY2" fmla="*/ 0 h 1366766"/>
              <a:gd name="connsiteX0" fmla="*/ 0 w 1694985"/>
              <a:gd name="connsiteY0" fmla="*/ 501804 h 1311909"/>
              <a:gd name="connsiteX1" fmla="*/ 959005 w 1694985"/>
              <a:gd name="connsiteY1" fmla="*/ 1304692 h 1311909"/>
              <a:gd name="connsiteX2" fmla="*/ 1694985 w 1694985"/>
              <a:gd name="connsiteY2" fmla="*/ 0 h 1311909"/>
              <a:gd name="connsiteX0" fmla="*/ 0 w 1795346"/>
              <a:gd name="connsiteY0" fmla="*/ 278780 h 1306521"/>
              <a:gd name="connsiteX1" fmla="*/ 1059366 w 1795346"/>
              <a:gd name="connsiteY1" fmla="*/ 1304692 h 1306521"/>
              <a:gd name="connsiteX2" fmla="*/ 1795346 w 1795346"/>
              <a:gd name="connsiteY2" fmla="*/ 0 h 1306521"/>
              <a:gd name="connsiteX0" fmla="*/ 0 w 1795346"/>
              <a:gd name="connsiteY0" fmla="*/ 278780 h 1317649"/>
              <a:gd name="connsiteX1" fmla="*/ 791737 w 1795346"/>
              <a:gd name="connsiteY1" fmla="*/ 1315843 h 1317649"/>
              <a:gd name="connsiteX2" fmla="*/ 1795346 w 1795346"/>
              <a:gd name="connsiteY2" fmla="*/ 0 h 1317649"/>
              <a:gd name="connsiteX0" fmla="*/ 0 w 1862253"/>
              <a:gd name="connsiteY0" fmla="*/ 334536 h 1374155"/>
              <a:gd name="connsiteX1" fmla="*/ 791737 w 1862253"/>
              <a:gd name="connsiteY1" fmla="*/ 1371599 h 1374155"/>
              <a:gd name="connsiteX2" fmla="*/ 1862253 w 1862253"/>
              <a:gd name="connsiteY2" fmla="*/ 0 h 1374155"/>
              <a:gd name="connsiteX0" fmla="*/ 0 w 1862253"/>
              <a:gd name="connsiteY0" fmla="*/ 334536 h 1375016"/>
              <a:gd name="connsiteX1" fmla="*/ 791737 w 1862253"/>
              <a:gd name="connsiteY1" fmla="*/ 1371599 h 1375016"/>
              <a:gd name="connsiteX2" fmla="*/ 1862253 w 1862253"/>
              <a:gd name="connsiteY2" fmla="*/ 0 h 137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2253" h="1375016">
                <a:moveTo>
                  <a:pt x="0" y="334536"/>
                </a:moveTo>
                <a:cubicBezTo>
                  <a:pt x="193287" y="788948"/>
                  <a:pt x="481362" y="1427355"/>
                  <a:pt x="791737" y="1371599"/>
                </a:cubicBezTo>
                <a:cubicBezTo>
                  <a:pt x="1102112" y="1315843"/>
                  <a:pt x="1602058" y="565924"/>
                  <a:pt x="1862253" y="0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467" name="TextBox 18"/>
          <p:cNvSpPr txBox="1">
            <a:spLocks noChangeArrowheads="1"/>
          </p:cNvSpPr>
          <p:nvPr/>
        </p:nvSpPr>
        <p:spPr bwMode="auto">
          <a:xfrm>
            <a:off x="4183063" y="3030538"/>
            <a:ext cx="69762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AC</a:t>
            </a:r>
          </a:p>
          <a:p>
            <a:r>
              <a:rPr lang="en-US" dirty="0" smtClean="0"/>
              <a:t>SAC</a:t>
            </a:r>
            <a:endParaRPr lang="en-US" dirty="0"/>
          </a:p>
          <a:p>
            <a:r>
              <a:rPr lang="en-US" dirty="0" smtClean="0"/>
              <a:t>SMC</a:t>
            </a:r>
            <a:endParaRPr lang="en-US" dirty="0"/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8310563" y="64262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19470" name="TextBox 21"/>
          <p:cNvSpPr txBox="1">
            <a:spLocks noChangeArrowheads="1"/>
          </p:cNvSpPr>
          <p:nvPr/>
        </p:nvSpPr>
        <p:spPr bwMode="auto">
          <a:xfrm>
            <a:off x="2828925" y="3030538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19471" name="TextBox 24"/>
          <p:cNvSpPr txBox="1">
            <a:spLocks noChangeArrowheads="1"/>
          </p:cNvSpPr>
          <p:nvPr/>
        </p:nvSpPr>
        <p:spPr bwMode="auto">
          <a:xfrm>
            <a:off x="7212013" y="4073525"/>
            <a:ext cx="698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SMC</a:t>
            </a:r>
          </a:p>
        </p:txBody>
      </p:sp>
      <p:sp>
        <p:nvSpPr>
          <p:cNvPr id="19472" name="TextBox 37"/>
          <p:cNvSpPr txBox="1">
            <a:spLocks noChangeArrowheads="1"/>
          </p:cNvSpPr>
          <p:nvPr/>
        </p:nvSpPr>
        <p:spPr bwMode="auto">
          <a:xfrm>
            <a:off x="5715000" y="3527425"/>
            <a:ext cx="1330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Exhibits IMR, DMR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611938" y="4173538"/>
            <a:ext cx="395287" cy="495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47725" y="2951163"/>
            <a:ext cx="2652713" cy="3343275"/>
          </a:xfrm>
          <a:prstGeom prst="line">
            <a:avLst/>
          </a:prstGeom>
          <a:ln w="38100">
            <a:solidFill>
              <a:srgbClr val="007E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97450" y="5100638"/>
            <a:ext cx="33131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166688" y="914400"/>
            <a:ext cx="88773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The more common graph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Maximize </a:t>
            </a:r>
            <a:r>
              <a:rPr lang="el-GR" sz="2800" dirty="0">
                <a:latin typeface="+mn-lt"/>
              </a:rPr>
              <a:t>π</a:t>
            </a:r>
            <a:r>
              <a:rPr lang="en-US" sz="2800" dirty="0">
                <a:latin typeface="+mn-lt"/>
              </a:rPr>
              <a:t> = R(q) - C(q)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FOC for this yields MR=SMC, which it does twice.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SOC ensures MC is rising relative to MR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143000" y="5251450"/>
            <a:ext cx="0" cy="66833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486400" y="5127625"/>
            <a:ext cx="0" cy="116681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606675" y="4095750"/>
            <a:ext cx="0" cy="46513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10375" y="5100638"/>
            <a:ext cx="0" cy="11938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160464" y="5903200"/>
            <a:ext cx="4334978" cy="831121"/>
          </a:xfrm>
          <a:custGeom>
            <a:avLst/>
            <a:gdLst>
              <a:gd name="connsiteX0" fmla="*/ 0 w 4315522"/>
              <a:gd name="connsiteY0" fmla="*/ 435076 h 855402"/>
              <a:gd name="connsiteX1" fmla="*/ 1159727 w 4315522"/>
              <a:gd name="connsiteY1" fmla="*/ 758462 h 855402"/>
              <a:gd name="connsiteX2" fmla="*/ 2787805 w 4315522"/>
              <a:gd name="connsiteY2" fmla="*/ 179 h 855402"/>
              <a:gd name="connsiteX3" fmla="*/ 3969834 w 4315522"/>
              <a:gd name="connsiteY3" fmla="*/ 836520 h 855402"/>
              <a:gd name="connsiteX4" fmla="*/ 4315522 w 4315522"/>
              <a:gd name="connsiteY4" fmla="*/ 501984 h 855402"/>
              <a:gd name="connsiteX0" fmla="*/ 0 w 4315522"/>
              <a:gd name="connsiteY0" fmla="*/ 434897 h 855223"/>
              <a:gd name="connsiteX1" fmla="*/ 802888 w 4315522"/>
              <a:gd name="connsiteY1" fmla="*/ 836342 h 855223"/>
              <a:gd name="connsiteX2" fmla="*/ 2787805 w 4315522"/>
              <a:gd name="connsiteY2" fmla="*/ 0 h 855223"/>
              <a:gd name="connsiteX3" fmla="*/ 3969834 w 4315522"/>
              <a:gd name="connsiteY3" fmla="*/ 836341 h 855223"/>
              <a:gd name="connsiteX4" fmla="*/ 4315522 w 4315522"/>
              <a:gd name="connsiteY4" fmla="*/ 501805 h 855223"/>
              <a:gd name="connsiteX0" fmla="*/ 0 w 4315522"/>
              <a:gd name="connsiteY0" fmla="*/ 434897 h 858555"/>
              <a:gd name="connsiteX1" fmla="*/ 802888 w 4315522"/>
              <a:gd name="connsiteY1" fmla="*/ 836342 h 858555"/>
              <a:gd name="connsiteX2" fmla="*/ 2787805 w 4315522"/>
              <a:gd name="connsiteY2" fmla="*/ 0 h 858555"/>
              <a:gd name="connsiteX3" fmla="*/ 3969834 w 4315522"/>
              <a:gd name="connsiteY3" fmla="*/ 836341 h 858555"/>
              <a:gd name="connsiteX4" fmla="*/ 4315522 w 4315522"/>
              <a:gd name="connsiteY4" fmla="*/ 501805 h 858555"/>
              <a:gd name="connsiteX0" fmla="*/ 0 w 4315522"/>
              <a:gd name="connsiteY0" fmla="*/ 435479 h 855805"/>
              <a:gd name="connsiteX1" fmla="*/ 832205 w 4315522"/>
              <a:gd name="connsiteY1" fmla="*/ 700506 h 855805"/>
              <a:gd name="connsiteX2" fmla="*/ 2787805 w 4315522"/>
              <a:gd name="connsiteY2" fmla="*/ 582 h 855805"/>
              <a:gd name="connsiteX3" fmla="*/ 3969834 w 4315522"/>
              <a:gd name="connsiteY3" fmla="*/ 836923 h 855805"/>
              <a:gd name="connsiteX4" fmla="*/ 4315522 w 4315522"/>
              <a:gd name="connsiteY4" fmla="*/ 502387 h 855805"/>
              <a:gd name="connsiteX0" fmla="*/ 0 w 4315522"/>
              <a:gd name="connsiteY0" fmla="*/ 435809 h 856224"/>
              <a:gd name="connsiteX1" fmla="*/ 832205 w 4315522"/>
              <a:gd name="connsiteY1" fmla="*/ 700836 h 856224"/>
              <a:gd name="connsiteX2" fmla="*/ 2787805 w 4315522"/>
              <a:gd name="connsiteY2" fmla="*/ 912 h 856224"/>
              <a:gd name="connsiteX3" fmla="*/ 3969834 w 4315522"/>
              <a:gd name="connsiteY3" fmla="*/ 837253 h 856224"/>
              <a:gd name="connsiteX4" fmla="*/ 4315522 w 4315522"/>
              <a:gd name="connsiteY4" fmla="*/ 502717 h 856224"/>
              <a:gd name="connsiteX0" fmla="*/ 0 w 4315522"/>
              <a:gd name="connsiteY0" fmla="*/ 328601 h 748927"/>
              <a:gd name="connsiteX1" fmla="*/ 832205 w 4315522"/>
              <a:gd name="connsiteY1" fmla="*/ 593628 h 748927"/>
              <a:gd name="connsiteX2" fmla="*/ 2175314 w 4315522"/>
              <a:gd name="connsiteY2" fmla="*/ 673 h 748927"/>
              <a:gd name="connsiteX3" fmla="*/ 3969834 w 4315522"/>
              <a:gd name="connsiteY3" fmla="*/ 730045 h 748927"/>
              <a:gd name="connsiteX4" fmla="*/ 4315522 w 4315522"/>
              <a:gd name="connsiteY4" fmla="*/ 395509 h 748927"/>
              <a:gd name="connsiteX0" fmla="*/ 0 w 4315522"/>
              <a:gd name="connsiteY0" fmla="*/ 328085 h 748411"/>
              <a:gd name="connsiteX1" fmla="*/ 550192 w 4315522"/>
              <a:gd name="connsiteY1" fmla="*/ 660988 h 748411"/>
              <a:gd name="connsiteX2" fmla="*/ 2175314 w 4315522"/>
              <a:gd name="connsiteY2" fmla="*/ 157 h 748411"/>
              <a:gd name="connsiteX3" fmla="*/ 3969834 w 4315522"/>
              <a:gd name="connsiteY3" fmla="*/ 729529 h 748411"/>
              <a:gd name="connsiteX4" fmla="*/ 4315522 w 4315522"/>
              <a:gd name="connsiteY4" fmla="*/ 394993 h 748411"/>
              <a:gd name="connsiteX0" fmla="*/ 0 w 4315522"/>
              <a:gd name="connsiteY0" fmla="*/ 464202 h 884528"/>
              <a:gd name="connsiteX1" fmla="*/ 550192 w 4315522"/>
              <a:gd name="connsiteY1" fmla="*/ 797105 h 884528"/>
              <a:gd name="connsiteX2" fmla="*/ 2127020 w 4315522"/>
              <a:gd name="connsiteY2" fmla="*/ 132 h 884528"/>
              <a:gd name="connsiteX3" fmla="*/ 3969834 w 4315522"/>
              <a:gd name="connsiteY3" fmla="*/ 865646 h 884528"/>
              <a:gd name="connsiteX4" fmla="*/ 4315522 w 4315522"/>
              <a:gd name="connsiteY4" fmla="*/ 531110 h 884528"/>
              <a:gd name="connsiteX0" fmla="*/ 0 w 4315522"/>
              <a:gd name="connsiteY0" fmla="*/ 464175 h 830848"/>
              <a:gd name="connsiteX1" fmla="*/ 550192 w 4315522"/>
              <a:gd name="connsiteY1" fmla="*/ 797078 h 830848"/>
              <a:gd name="connsiteX2" fmla="*/ 2127020 w 4315522"/>
              <a:gd name="connsiteY2" fmla="*/ 105 h 830848"/>
              <a:gd name="connsiteX3" fmla="*/ 3970475 w 4315522"/>
              <a:gd name="connsiteY3" fmla="*/ 738917 h 830848"/>
              <a:gd name="connsiteX4" fmla="*/ 4315522 w 4315522"/>
              <a:gd name="connsiteY4" fmla="*/ 531083 h 830848"/>
              <a:gd name="connsiteX0" fmla="*/ 0 w 4315522"/>
              <a:gd name="connsiteY0" fmla="*/ 464175 h 830848"/>
              <a:gd name="connsiteX1" fmla="*/ 550192 w 4315522"/>
              <a:gd name="connsiteY1" fmla="*/ 797078 h 830848"/>
              <a:gd name="connsiteX2" fmla="*/ 2127020 w 4315522"/>
              <a:gd name="connsiteY2" fmla="*/ 105 h 830848"/>
              <a:gd name="connsiteX3" fmla="*/ 3970475 w 4315522"/>
              <a:gd name="connsiteY3" fmla="*/ 738917 h 830848"/>
              <a:gd name="connsiteX4" fmla="*/ 4315522 w 4315522"/>
              <a:gd name="connsiteY4" fmla="*/ 531083 h 830848"/>
              <a:gd name="connsiteX0" fmla="*/ 0 w 4335678"/>
              <a:gd name="connsiteY0" fmla="*/ 464175 h 830848"/>
              <a:gd name="connsiteX1" fmla="*/ 550192 w 4335678"/>
              <a:gd name="connsiteY1" fmla="*/ 797078 h 830848"/>
              <a:gd name="connsiteX2" fmla="*/ 2127020 w 4335678"/>
              <a:gd name="connsiteY2" fmla="*/ 105 h 830848"/>
              <a:gd name="connsiteX3" fmla="*/ 3970475 w 4335678"/>
              <a:gd name="connsiteY3" fmla="*/ 738917 h 830848"/>
              <a:gd name="connsiteX4" fmla="*/ 4335678 w 4335678"/>
              <a:gd name="connsiteY4" fmla="*/ 472562 h 830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5678" h="830848">
                <a:moveTo>
                  <a:pt x="0" y="464175"/>
                </a:moveTo>
                <a:cubicBezTo>
                  <a:pt x="102219" y="840528"/>
                  <a:pt x="195689" y="874423"/>
                  <a:pt x="550192" y="797078"/>
                </a:cubicBezTo>
                <a:cubicBezTo>
                  <a:pt x="904695" y="719733"/>
                  <a:pt x="1556973" y="9798"/>
                  <a:pt x="2127020" y="105"/>
                </a:cubicBezTo>
                <a:cubicBezTo>
                  <a:pt x="2697067" y="-9588"/>
                  <a:pt x="3715856" y="655283"/>
                  <a:pt x="3970475" y="738917"/>
                </a:cubicBezTo>
                <a:cubicBezTo>
                  <a:pt x="4284152" y="793107"/>
                  <a:pt x="4290143" y="681647"/>
                  <a:pt x="4335678" y="472562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606675" y="6361178"/>
            <a:ext cx="4203700" cy="434773"/>
          </a:xfrm>
          <a:custGeom>
            <a:avLst/>
            <a:gdLst>
              <a:gd name="connsiteX0" fmla="*/ 0 w 4315522"/>
              <a:gd name="connsiteY0" fmla="*/ 435076 h 855402"/>
              <a:gd name="connsiteX1" fmla="*/ 1159727 w 4315522"/>
              <a:gd name="connsiteY1" fmla="*/ 758462 h 855402"/>
              <a:gd name="connsiteX2" fmla="*/ 2787805 w 4315522"/>
              <a:gd name="connsiteY2" fmla="*/ 179 h 855402"/>
              <a:gd name="connsiteX3" fmla="*/ 3969834 w 4315522"/>
              <a:gd name="connsiteY3" fmla="*/ 836520 h 855402"/>
              <a:gd name="connsiteX4" fmla="*/ 4315522 w 4315522"/>
              <a:gd name="connsiteY4" fmla="*/ 501984 h 855402"/>
              <a:gd name="connsiteX0" fmla="*/ 0 w 4315522"/>
              <a:gd name="connsiteY0" fmla="*/ 434897 h 855223"/>
              <a:gd name="connsiteX1" fmla="*/ 802888 w 4315522"/>
              <a:gd name="connsiteY1" fmla="*/ 836342 h 855223"/>
              <a:gd name="connsiteX2" fmla="*/ 2787805 w 4315522"/>
              <a:gd name="connsiteY2" fmla="*/ 0 h 855223"/>
              <a:gd name="connsiteX3" fmla="*/ 3969834 w 4315522"/>
              <a:gd name="connsiteY3" fmla="*/ 836341 h 855223"/>
              <a:gd name="connsiteX4" fmla="*/ 4315522 w 4315522"/>
              <a:gd name="connsiteY4" fmla="*/ 501805 h 855223"/>
              <a:gd name="connsiteX0" fmla="*/ 0 w 4315522"/>
              <a:gd name="connsiteY0" fmla="*/ 434897 h 858555"/>
              <a:gd name="connsiteX1" fmla="*/ 802888 w 4315522"/>
              <a:gd name="connsiteY1" fmla="*/ 836342 h 858555"/>
              <a:gd name="connsiteX2" fmla="*/ 2787805 w 4315522"/>
              <a:gd name="connsiteY2" fmla="*/ 0 h 858555"/>
              <a:gd name="connsiteX3" fmla="*/ 3969834 w 4315522"/>
              <a:gd name="connsiteY3" fmla="*/ 836341 h 858555"/>
              <a:gd name="connsiteX4" fmla="*/ 4315522 w 4315522"/>
              <a:gd name="connsiteY4" fmla="*/ 501805 h 858555"/>
              <a:gd name="connsiteX0" fmla="*/ 0 w 4315522"/>
              <a:gd name="connsiteY0" fmla="*/ 0 h 434630"/>
              <a:gd name="connsiteX1" fmla="*/ 802888 w 4315522"/>
              <a:gd name="connsiteY1" fmla="*/ 401445 h 434630"/>
              <a:gd name="connsiteX2" fmla="*/ 2747859 w 4315522"/>
              <a:gd name="connsiteY2" fmla="*/ 411131 h 434630"/>
              <a:gd name="connsiteX3" fmla="*/ 3969834 w 4315522"/>
              <a:gd name="connsiteY3" fmla="*/ 401444 h 434630"/>
              <a:gd name="connsiteX4" fmla="*/ 4315522 w 4315522"/>
              <a:gd name="connsiteY4" fmla="*/ 66908 h 434630"/>
              <a:gd name="connsiteX0" fmla="*/ 0 w 4315522"/>
              <a:gd name="connsiteY0" fmla="*/ 0 h 434630"/>
              <a:gd name="connsiteX1" fmla="*/ 802888 w 4315522"/>
              <a:gd name="connsiteY1" fmla="*/ 401445 h 434630"/>
              <a:gd name="connsiteX2" fmla="*/ 2747859 w 4315522"/>
              <a:gd name="connsiteY2" fmla="*/ 411131 h 434630"/>
              <a:gd name="connsiteX3" fmla="*/ 3969834 w 4315522"/>
              <a:gd name="connsiteY3" fmla="*/ 401444 h 434630"/>
              <a:gd name="connsiteX4" fmla="*/ 4315522 w 4315522"/>
              <a:gd name="connsiteY4" fmla="*/ 66908 h 434630"/>
              <a:gd name="connsiteX0" fmla="*/ 0 w 4315522"/>
              <a:gd name="connsiteY0" fmla="*/ 0 h 434630"/>
              <a:gd name="connsiteX1" fmla="*/ 802888 w 4315522"/>
              <a:gd name="connsiteY1" fmla="*/ 401445 h 434630"/>
              <a:gd name="connsiteX2" fmla="*/ 2747859 w 4315522"/>
              <a:gd name="connsiteY2" fmla="*/ 411131 h 434630"/>
              <a:gd name="connsiteX3" fmla="*/ 3969834 w 4315522"/>
              <a:gd name="connsiteY3" fmla="*/ 401444 h 434630"/>
              <a:gd name="connsiteX4" fmla="*/ 4315522 w 4315522"/>
              <a:gd name="connsiteY4" fmla="*/ 66908 h 434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5522" h="434630">
                <a:moveTo>
                  <a:pt x="0" y="0"/>
                </a:moveTo>
                <a:cubicBezTo>
                  <a:pt x="102219" y="376353"/>
                  <a:pt x="344912" y="332923"/>
                  <a:pt x="802888" y="401445"/>
                </a:cubicBezTo>
                <a:cubicBezTo>
                  <a:pt x="1260865" y="469967"/>
                  <a:pt x="2220035" y="411131"/>
                  <a:pt x="2747859" y="411131"/>
                </a:cubicBezTo>
                <a:lnTo>
                  <a:pt x="3969834" y="401444"/>
                </a:lnTo>
                <a:cubicBezTo>
                  <a:pt x="4394223" y="397558"/>
                  <a:pt x="4269987" y="275993"/>
                  <a:pt x="4315522" y="66908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</a:schemeClr>
            </a:solidFill>
            <a:headEnd type="arrow" w="lg" len="lg"/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160463" y="5932488"/>
            <a:ext cx="0" cy="3746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06675" y="4583113"/>
            <a:ext cx="0" cy="17240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3505200" y="2743200"/>
            <a:ext cx="351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Taker Profit Max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So long as you are better off producing than not,</a:t>
            </a:r>
          </a:p>
          <a:p>
            <a:pPr eaLnBrk="1" hangingPunct="1"/>
            <a:r>
              <a:rPr lang="en-US" dirty="0" smtClean="0"/>
              <a:t>As you increase q, the change in profit = MR-SMC.</a:t>
            </a:r>
          </a:p>
          <a:p>
            <a:pPr eaLnBrk="1" hangingPunct="1"/>
            <a:r>
              <a:rPr lang="en-US" dirty="0" smtClean="0"/>
              <a:t>Produce until MR = SMC and marginal profit (change in profit as q increases) is falling.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Maximize Profit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599" cy="487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654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Q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SMC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SC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Change in Profit  = (MR-MC)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Profit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99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1188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188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2438400" y="3124200"/>
            <a:ext cx="41465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 pulled these starting values out of the air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219200" y="2286000"/>
            <a:ext cx="14478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22860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629400" y="2286000"/>
            <a:ext cx="1219200" cy="990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14600" y="2286000"/>
            <a:ext cx="9144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 Maximize Profit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012358"/>
              </p:ext>
            </p:extLst>
          </p:nvPr>
        </p:nvGraphicFramePr>
        <p:xfrm>
          <a:off x="457200" y="1066800"/>
          <a:ext cx="8229599" cy="4876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654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Q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SMC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SC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Change in Profit  = (MR-MC)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Profit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99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1188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188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1007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193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197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1224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9.10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1024.10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+2.90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199.90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1236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10.40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1034.50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+1.60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201.50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1248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1046.50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201.50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1260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13.80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1060.30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-1.80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199.70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141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1272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1076.30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-3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195.70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1828800" y="6139934"/>
            <a:ext cx="46326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Note, at </a:t>
            </a:r>
            <a:r>
              <a:rPr lang="el-GR" dirty="0" smtClean="0">
                <a:latin typeface="+mn-lt"/>
              </a:rPr>
              <a:t>π</a:t>
            </a:r>
            <a:r>
              <a:rPr lang="en-US" dirty="0" smtClean="0">
                <a:latin typeface="+mn-lt"/>
              </a:rPr>
              <a:t> max, AR &gt; ATC. When AR = ATC, </a:t>
            </a:r>
            <a:r>
              <a:rPr lang="el-GR" dirty="0" smtClean="0">
                <a:latin typeface="+mn-lt"/>
              </a:rPr>
              <a:t>π</a:t>
            </a:r>
            <a:r>
              <a:rPr lang="en-US" dirty="0" smtClean="0">
                <a:latin typeface="+mn-lt"/>
              </a:rPr>
              <a:t>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Graphically</a:t>
            </a:r>
          </a:p>
        </p:txBody>
      </p:sp>
      <p:graphicFrame>
        <p:nvGraphicFramePr>
          <p:cNvPr id="26627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794554"/>
              </p:ext>
            </p:extLst>
          </p:nvPr>
        </p:nvGraphicFramePr>
        <p:xfrm>
          <a:off x="534988" y="1835150"/>
          <a:ext cx="7869237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Document" r:id="rId4" imgW="5940481" imgH="3464490" progId="Word.Document.8">
                  <p:embed/>
                </p:oleObj>
              </mc:Choice>
              <mc:Fallback>
                <p:oleObj name="Document" r:id="rId4" imgW="5940481" imgH="3464490" progId="Word.Document.8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35150"/>
                        <a:ext cx="7869237" cy="458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Profit Maximizing Assumptions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4906963"/>
          </a:xfrm>
        </p:spPr>
        <p:txBody>
          <a:bodyPr/>
          <a:lstStyle/>
          <a:p>
            <a:pPr eaLnBrk="1" hangingPunct="1"/>
            <a:r>
              <a:rPr lang="en-US" smtClean="0"/>
              <a:t>Firm: Technical unit that produces goods or services.</a:t>
            </a:r>
          </a:p>
          <a:p>
            <a:pPr eaLnBrk="1" hangingPunct="1"/>
            <a:r>
              <a:rPr lang="en-US" smtClean="0"/>
              <a:t>Entrepreneur (owner and manager) </a:t>
            </a:r>
          </a:p>
          <a:p>
            <a:pPr lvl="1" eaLnBrk="1" hangingPunct="1"/>
            <a:r>
              <a:rPr lang="en-US" smtClean="0"/>
              <a:t>Gains the firm’s profits and suffers losses and has the goal of maximizing profit.</a:t>
            </a:r>
          </a:p>
          <a:p>
            <a:pPr lvl="1" eaLnBrk="1" hangingPunct="1"/>
            <a:r>
              <a:rPr lang="en-US" smtClean="0"/>
              <a:t>Transforms inputs (aka factors) into outputs through the technology of the production function.</a:t>
            </a:r>
          </a:p>
          <a:p>
            <a:pPr lvl="1" eaLnBrk="1" hangingPunct="1"/>
            <a:r>
              <a:rPr lang="en-US" smtClean="0"/>
              <a:t>Decides how much of each input to use and what quantity to produce.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MC and qs: If price was $16, then the firm would produce 106.</a:t>
            </a:r>
          </a:p>
        </p:txBody>
      </p:sp>
      <p:graphicFrame>
        <p:nvGraphicFramePr>
          <p:cNvPr id="27651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952354"/>
              </p:ext>
            </p:extLst>
          </p:nvPr>
        </p:nvGraphicFramePr>
        <p:xfrm>
          <a:off x="534988" y="1835150"/>
          <a:ext cx="7869237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Document" r:id="rId4" imgW="5940481" imgH="3464490" progId="Word.Document.8">
                  <p:embed/>
                </p:oleObj>
              </mc:Choice>
              <mc:Fallback>
                <p:oleObj name="Document" r:id="rId4" imgW="5940481" imgH="3464490" progId="Word.Document.8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835150"/>
                        <a:ext cx="7869237" cy="458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MC and qs: If price was $10.40, then the firm would produce 103.</a:t>
            </a:r>
          </a:p>
        </p:txBody>
      </p:sp>
      <p:graphicFrame>
        <p:nvGraphicFramePr>
          <p:cNvPr id="28675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375136"/>
              </p:ext>
            </p:extLst>
          </p:nvPr>
        </p:nvGraphicFramePr>
        <p:xfrm>
          <a:off x="533400" y="1765300"/>
          <a:ext cx="7896225" cy="459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Document" r:id="rId4" imgW="5940481" imgH="3458021" progId="Word.Document.8">
                  <p:embed/>
                </p:oleObj>
              </mc:Choice>
              <mc:Fallback>
                <p:oleObj name="Document" r:id="rId4" imgW="5940481" imgH="3458021" progId="Word.Document.8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65300"/>
                        <a:ext cx="7896225" cy="459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MC and qs: If price was $8.00, then the firm would produce 101.</a:t>
            </a:r>
          </a:p>
        </p:txBody>
      </p:sp>
      <p:graphicFrame>
        <p:nvGraphicFramePr>
          <p:cNvPr id="29699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656852"/>
              </p:ext>
            </p:extLst>
          </p:nvPr>
        </p:nvGraphicFramePr>
        <p:xfrm>
          <a:off x="534988" y="1757363"/>
          <a:ext cx="7869237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2" name="Document" r:id="rId4" imgW="5940481" imgH="3464490" progId="Word.Document.8">
                  <p:embed/>
                </p:oleObj>
              </mc:Choice>
              <mc:Fallback>
                <p:oleObj name="Document" r:id="rId4" imgW="5940481" imgH="3464490" progId="Word.Document.8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1757363"/>
                        <a:ext cx="7869237" cy="458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MC and Supply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Price Takers</a:t>
            </a:r>
          </a:p>
          <a:p>
            <a:pPr lvl="1" eaLnBrk="1" hangingPunct="1"/>
            <a:r>
              <a:rPr lang="en-US" dirty="0" smtClean="0"/>
              <a:t>The MC curve tells us the profit maximizing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by the firm at any price.</a:t>
            </a:r>
          </a:p>
          <a:p>
            <a:pPr lvl="1" eaLnBrk="1" hangingPunct="1"/>
            <a:r>
              <a:rPr lang="en-US" dirty="0" smtClean="0"/>
              <a:t>Since it is the MC curve that determines the relationship between p and the quantity to supply, the SMC curve </a:t>
            </a:r>
            <a:r>
              <a:rPr lang="en-US" b="1" dirty="0" smtClean="0"/>
              <a:t>IS</a:t>
            </a:r>
            <a:r>
              <a:rPr lang="en-US" dirty="0" smtClean="0"/>
              <a:t> the firm’s short run supply curve.</a:t>
            </a:r>
          </a:p>
          <a:p>
            <a:pPr lvl="1" eaLnBrk="1" hangingPunct="1"/>
            <a:r>
              <a:rPr lang="en-US" dirty="0" smtClean="0"/>
              <a:t>Important caveat, if suffering a loss, firm might want to shut down if the loss is larger than FC.</a:t>
            </a:r>
          </a:p>
          <a:p>
            <a:pPr eaLnBrk="1" hangingPunct="1"/>
            <a:r>
              <a:rPr lang="en-US" dirty="0" smtClean="0"/>
              <a:t>Side note: Price Setters</a:t>
            </a:r>
          </a:p>
          <a:p>
            <a:pPr lvl="1" eaLnBrk="1" hangingPunct="1"/>
            <a:r>
              <a:rPr lang="en-US" dirty="0" smtClean="0"/>
              <a:t>set the price, they do not respond to it, so they have no supply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Shut Down Option</a:t>
            </a:r>
            <a:br>
              <a:rPr lang="en-US" dirty="0" smtClean="0"/>
            </a:br>
            <a:r>
              <a:rPr lang="en-US" dirty="0" smtClean="0"/>
              <a:t>(price takers and price setters)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Shut down: Short run situation where the firm produces a quantity of 0 while remaining in the industry. It is still considered to be in the industry as long as it cannot rid itself from its fixed inputs. </a:t>
            </a:r>
          </a:p>
          <a:p>
            <a:pPr eaLnBrk="1" hangingPunct="1"/>
            <a:r>
              <a:rPr lang="en-US" smtClean="0"/>
              <a:t>The firm could start producing very easily by employing some of the variable input.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pPr eaLnBrk="1" hangingPunct="1"/>
            <a:r>
              <a:rPr lang="en-US" dirty="0" smtClean="0"/>
              <a:t>Intuition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firm bearing a loss can produce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= q</a:t>
            </a:r>
            <a:r>
              <a:rPr lang="en-US" baseline="30000" dirty="0" smtClean="0"/>
              <a:t>*</a:t>
            </a:r>
            <a:r>
              <a:rPr lang="en-US" dirty="0" smtClean="0"/>
              <a:t>, (where MR=MC) or can shut down, produce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= 0.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= q</a:t>
            </a:r>
            <a:r>
              <a:rPr lang="en-US" baseline="30000" dirty="0" smtClean="0"/>
              <a:t>*</a:t>
            </a:r>
            <a:r>
              <a:rPr lang="en-US" dirty="0" smtClean="0"/>
              <a:t>:  </a:t>
            </a:r>
            <a:r>
              <a:rPr lang="el-GR" dirty="0" smtClean="0"/>
              <a:t>π</a:t>
            </a:r>
            <a:r>
              <a:rPr lang="en-US" dirty="0" smtClean="0"/>
              <a:t> = R </a:t>
            </a:r>
            <a:r>
              <a:rPr lang="en-US" dirty="0"/>
              <a:t>–</a:t>
            </a:r>
            <a:r>
              <a:rPr lang="en-US" dirty="0" smtClean="0"/>
              <a:t> VC – FC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 firm shuts down:  </a:t>
            </a:r>
            <a:r>
              <a:rPr lang="el-GR" dirty="0" smtClean="0"/>
              <a:t>π</a:t>
            </a:r>
            <a:r>
              <a:rPr lang="en-US" dirty="0" smtClean="0"/>
              <a:t> = -FC  (that is, has a loss = FC)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FC is greater than the loss from producing,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= q</a:t>
            </a:r>
            <a:r>
              <a:rPr lang="en-US" baseline="30000" dirty="0" smtClean="0"/>
              <a:t>*</a:t>
            </a:r>
            <a:r>
              <a:rPr lang="en-US" dirty="0" smtClean="0"/>
              <a:t>. If FC is less than the loss from producing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 = q</a:t>
            </a:r>
            <a:r>
              <a:rPr lang="en-US" baseline="30000" dirty="0" smtClean="0"/>
              <a:t>*</a:t>
            </a:r>
            <a:r>
              <a:rPr lang="en-US" dirty="0" smtClean="0"/>
              <a:t>, better to shut down and produce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s</a:t>
            </a:r>
            <a:r>
              <a:rPr lang="en-US" dirty="0" smtClean="0"/>
              <a:t>=0.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Decision Rule: Shut down if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 </a:t>
            </a:r>
            <a:r>
              <a:rPr lang="en-US" dirty="0"/>
              <a:t>– </a:t>
            </a:r>
            <a:r>
              <a:rPr lang="en-US" dirty="0" smtClean="0"/>
              <a:t>FC  &gt;   R </a:t>
            </a:r>
            <a:r>
              <a:rPr lang="en-US" dirty="0"/>
              <a:t>–</a:t>
            </a:r>
            <a:r>
              <a:rPr lang="en-US" dirty="0" smtClean="0"/>
              <a:t> VC – FC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4970832"/>
            <a:ext cx="838200" cy="762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40080" y="4953000"/>
            <a:ext cx="1981200" cy="838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4" name="TextBox 5"/>
          <p:cNvSpPr txBox="1">
            <a:spLocks noChangeArrowheads="1"/>
          </p:cNvSpPr>
          <p:nvPr/>
        </p:nvSpPr>
        <p:spPr bwMode="auto">
          <a:xfrm>
            <a:off x="371272" y="598143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j-lt"/>
              </a:rPr>
              <a:t>Profit from shut down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200" y="56642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6" name="TextBox 8"/>
          <p:cNvSpPr txBox="1">
            <a:spLocks noChangeArrowheads="1"/>
          </p:cNvSpPr>
          <p:nvPr/>
        </p:nvSpPr>
        <p:spPr bwMode="auto">
          <a:xfrm>
            <a:off x="3810000" y="6045200"/>
            <a:ext cx="152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j-lt"/>
              </a:rPr>
              <a:t>Profit from q=q</a:t>
            </a:r>
            <a:r>
              <a:rPr lang="en-US" baseline="30000" dirty="0">
                <a:latin typeface="+mj-lt"/>
              </a:rPr>
              <a:t>*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657600" y="5740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8" name="TextBox 11"/>
          <p:cNvSpPr txBox="1">
            <a:spLocks noChangeArrowheads="1"/>
          </p:cNvSpPr>
          <p:nvPr/>
        </p:nvSpPr>
        <p:spPr bwMode="auto">
          <a:xfrm>
            <a:off x="5562600" y="4837906"/>
            <a:ext cx="1622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R = 10,000</a:t>
            </a:r>
          </a:p>
          <a:p>
            <a:pPr algn="ctr"/>
            <a:r>
              <a:rPr lang="en-US" dirty="0">
                <a:latin typeface="+mj-lt"/>
              </a:rPr>
              <a:t>VC = 8,000</a:t>
            </a:r>
          </a:p>
          <a:p>
            <a:pPr algn="ctr"/>
            <a:r>
              <a:rPr lang="en-US" dirty="0">
                <a:latin typeface="+mj-lt"/>
              </a:rPr>
              <a:t>FC = 4,000</a:t>
            </a:r>
          </a:p>
          <a:p>
            <a:pPr algn="ctr"/>
            <a:r>
              <a:rPr lang="en-US" dirty="0">
                <a:latin typeface="+mj-lt"/>
              </a:rPr>
              <a:t>π = -2,000</a:t>
            </a:r>
          </a:p>
          <a:p>
            <a:pPr algn="ctr"/>
            <a:r>
              <a:rPr lang="en-US" dirty="0">
                <a:latin typeface="+mj-lt"/>
              </a:rPr>
              <a:t>-4,000 &lt; -2,000</a:t>
            </a:r>
          </a:p>
          <a:p>
            <a:pPr algn="ctr"/>
            <a:r>
              <a:rPr lang="en-US" dirty="0" err="1">
                <a:latin typeface="+mj-lt"/>
              </a:rPr>
              <a:t>q</a:t>
            </a:r>
            <a:r>
              <a:rPr lang="en-US" baseline="-25000" dirty="0" err="1">
                <a:latin typeface="+mj-lt"/>
              </a:rPr>
              <a:t>s</a:t>
            </a:r>
            <a:r>
              <a:rPr lang="en-US" dirty="0">
                <a:latin typeface="+mj-lt"/>
              </a:rPr>
              <a:t> = q</a:t>
            </a:r>
            <a:r>
              <a:rPr lang="en-US" baseline="30000" dirty="0">
                <a:latin typeface="+mj-lt"/>
              </a:rPr>
              <a:t>*</a:t>
            </a:r>
            <a:endParaRPr lang="en-US" dirty="0">
              <a:latin typeface="+mj-lt"/>
            </a:endParaRPr>
          </a:p>
        </p:txBody>
      </p:sp>
      <p:sp>
        <p:nvSpPr>
          <p:cNvPr id="32779" name="TextBox 12"/>
          <p:cNvSpPr txBox="1">
            <a:spLocks noChangeArrowheads="1"/>
          </p:cNvSpPr>
          <p:nvPr/>
        </p:nvSpPr>
        <p:spPr bwMode="auto">
          <a:xfrm>
            <a:off x="7310336" y="4837906"/>
            <a:ext cx="16224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R = 7,000</a:t>
            </a:r>
          </a:p>
          <a:p>
            <a:pPr algn="ctr"/>
            <a:r>
              <a:rPr lang="en-US" dirty="0">
                <a:latin typeface="+mj-lt"/>
              </a:rPr>
              <a:t>VC = 8,000</a:t>
            </a:r>
          </a:p>
          <a:p>
            <a:pPr algn="ctr"/>
            <a:r>
              <a:rPr lang="en-US" dirty="0">
                <a:latin typeface="+mj-lt"/>
              </a:rPr>
              <a:t>FC = 4,000</a:t>
            </a:r>
          </a:p>
          <a:p>
            <a:pPr algn="ctr"/>
            <a:r>
              <a:rPr lang="en-US" dirty="0">
                <a:latin typeface="+mj-lt"/>
              </a:rPr>
              <a:t>π = -5,000</a:t>
            </a:r>
          </a:p>
          <a:p>
            <a:pPr algn="ctr"/>
            <a:r>
              <a:rPr lang="en-US" dirty="0">
                <a:latin typeface="+mj-lt"/>
              </a:rPr>
              <a:t>-4,000 &gt; -5,000</a:t>
            </a:r>
          </a:p>
          <a:p>
            <a:pPr algn="ctr"/>
            <a:r>
              <a:rPr lang="en-US" dirty="0" err="1">
                <a:latin typeface="+mj-lt"/>
              </a:rPr>
              <a:t>q</a:t>
            </a:r>
            <a:r>
              <a:rPr lang="en-US" baseline="-25000" dirty="0" err="1">
                <a:latin typeface="+mj-lt"/>
              </a:rPr>
              <a:t>s</a:t>
            </a:r>
            <a:r>
              <a:rPr lang="en-US" dirty="0">
                <a:latin typeface="+mj-lt"/>
              </a:rPr>
              <a:t> 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Rule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dirty="0" smtClean="0"/>
              <a:t>Shut down if: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      –FC &gt; R – VC – FC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0 &gt;  R – VC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			R &gt; VC</a:t>
            </a:r>
          </a:p>
          <a:p>
            <a:pPr eaLnBrk="1" hangingPunct="1"/>
            <a:r>
              <a:rPr lang="en-US" dirty="0" smtClean="0"/>
              <a:t>So long as revenue covers all variable cost, the loss will be less than FC so q = q</a:t>
            </a:r>
            <a:r>
              <a:rPr lang="en-US" baseline="30000" dirty="0" smtClean="0"/>
              <a:t>*</a:t>
            </a:r>
            <a:r>
              <a:rPr lang="en-US" dirty="0" smtClean="0"/>
              <a:t> 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05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Side note: Which can change the firm’s output decision, a change in Variable Cost and/or a change in Fixed Cost?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4800" y="2362200"/>
            <a:ext cx="86106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Shut down if: </a:t>
            </a:r>
            <a:r>
              <a:rPr lang="en-US" dirty="0" smtClean="0"/>
              <a:t>– </a:t>
            </a:r>
            <a:r>
              <a:rPr lang="en-US" dirty="0" smtClean="0">
                <a:sym typeface="Symbol" pitchFamily="18" charset="2"/>
              </a:rPr>
              <a:t>FC &gt; </a:t>
            </a:r>
            <a:endParaRPr lang="en-US" dirty="0" smtClean="0"/>
          </a:p>
          <a:p>
            <a:pPr eaLnBrk="1" hangingPunct="1"/>
            <a:r>
              <a:rPr lang="en-US" dirty="0" smtClean="0"/>
              <a:t>– FC &gt; R – VC – FC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FC is on both sides, so a change in FC does not affect the relationship or the decision.</a:t>
            </a:r>
          </a:p>
          <a:p>
            <a:pPr lvl="2" eaLnBrk="1" hangingPunct="1"/>
            <a:r>
              <a:rPr lang="en-US" dirty="0" smtClean="0"/>
              <a:t>Ok, yes, fixed costs are fixed (don’t vary with output)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dirty="0" smtClean="0"/>
              <a:t>health insurance premiums rise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dirty="0" smtClean="0"/>
              <a:t>Tony </a:t>
            </a:r>
            <a:r>
              <a:rPr lang="en-US" dirty="0" err="1" smtClean="0"/>
              <a:t>Romo</a:t>
            </a:r>
            <a:r>
              <a:rPr lang="en-US" dirty="0" smtClean="0"/>
              <a:t> signs a $108m extension.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But a change in either R or VC could change the decision.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Taker in the Short Run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Simple, just MR = MC</a:t>
            </a:r>
          </a:p>
          <a:p>
            <a:pPr eaLnBrk="1" hangingPunct="1"/>
            <a:r>
              <a:rPr lang="en-US" smtClean="0"/>
              <a:t>Maximize profit w.r.t. q</a:t>
            </a:r>
          </a:p>
          <a:p>
            <a:pPr eaLnBrk="1" hangingPunct="1"/>
            <a:r>
              <a:rPr lang="en-US" smtClean="0"/>
              <a:t>Maximize profit w.r.t.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Profit Max 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5181600"/>
          </a:xfrm>
        </p:spPr>
        <p:txBody>
          <a:bodyPr/>
          <a:lstStyle/>
          <a:p>
            <a:pPr eaLnBrk="1" hangingPunct="1"/>
            <a:r>
              <a:rPr lang="en-US" smtClean="0"/>
              <a:t>Simple, supply is SMC, find q where SMC = p.</a:t>
            </a:r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330570"/>
              </p:ext>
            </p:extLst>
          </p:nvPr>
        </p:nvGraphicFramePr>
        <p:xfrm>
          <a:off x="642938" y="2144713"/>
          <a:ext cx="768985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3" imgW="4051080" imgH="1282680" progId="Equation.DSMT4">
                  <p:embed/>
                </p:oleObj>
              </mc:Choice>
              <mc:Fallback>
                <p:oleObj name="Equation" r:id="rId3" imgW="4051080" imgH="12826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144713"/>
                        <a:ext cx="7689850" cy="243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Realistic?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For this class, we assume corporation’s with shareholders and boards and executives function like the entrepreneur.</a:t>
            </a:r>
          </a:p>
          <a:p>
            <a:pPr lvl="1" eaLnBrk="1" hangingPunct="1"/>
            <a:r>
              <a:rPr lang="en-US" dirty="0" smtClean="0"/>
              <a:t>Obviously, managers and executives have other incentives besides maximizing profit.</a:t>
            </a:r>
          </a:p>
          <a:p>
            <a:pPr lvl="1" eaLnBrk="1" hangingPunct="1"/>
            <a:r>
              <a:rPr lang="en-US" dirty="0" smtClean="0"/>
              <a:t>But there is a more developed theory of the firm for corporations that we will not get into.</a:t>
            </a:r>
          </a:p>
          <a:p>
            <a:pPr eaLnBrk="1" hangingPunct="1"/>
            <a:r>
              <a:rPr lang="en-US" dirty="0" smtClean="0"/>
              <a:t>Profit maximization?</a:t>
            </a:r>
          </a:p>
          <a:p>
            <a:pPr lvl="1" eaLnBrk="1" hangingPunct="1"/>
            <a:r>
              <a:rPr lang="en-US" dirty="0" smtClean="0"/>
              <a:t>Libraries and water utilities are strictly non-profit.</a:t>
            </a:r>
          </a:p>
          <a:p>
            <a:pPr lvl="1" eaLnBrk="1" hangingPunct="1"/>
            <a:r>
              <a:rPr lang="en-US" dirty="0" smtClean="0"/>
              <a:t>Most hospitals claim to be non-profit, but they act like for-profit hospitals.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Profit Max 2, MR = MC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pPr eaLnBrk="1" hangingPunct="1"/>
            <a:r>
              <a:rPr lang="en-US" smtClean="0"/>
              <a:t>Optimize by choosing q.</a:t>
            </a:r>
          </a:p>
        </p:txBody>
      </p:sp>
      <p:graphicFrame>
        <p:nvGraphicFramePr>
          <p:cNvPr id="378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449338"/>
              </p:ext>
            </p:extLst>
          </p:nvPr>
        </p:nvGraphicFramePr>
        <p:xfrm>
          <a:off x="968375" y="1436688"/>
          <a:ext cx="7186613" cy="526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3" imgW="3466800" imgH="2539800" progId="Equation.DSMT4">
                  <p:embed/>
                </p:oleObj>
              </mc:Choice>
              <mc:Fallback>
                <p:oleObj name="Equation" r:id="rId3" imgW="3466800" imgH="2539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436688"/>
                        <a:ext cx="7186613" cy="526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Profit Max 3, MRP</a:t>
            </a:r>
            <a:r>
              <a:rPr lang="en-US" baseline="-25000" smtClean="0"/>
              <a:t>L</a:t>
            </a:r>
            <a:r>
              <a:rPr lang="en-US" smtClean="0"/>
              <a:t>=w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smtClean="0"/>
              <a:t>Optimize by choosing L.</a:t>
            </a:r>
          </a:p>
        </p:txBody>
      </p:sp>
      <p:graphicFrame>
        <p:nvGraphicFramePr>
          <p:cNvPr id="389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390249"/>
              </p:ext>
            </p:extLst>
          </p:nvPr>
        </p:nvGraphicFramePr>
        <p:xfrm>
          <a:off x="292100" y="1570038"/>
          <a:ext cx="8496300" cy="463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3" imgW="4749480" imgH="2590560" progId="Equation.DSMT4">
                  <p:embed/>
                </p:oleObj>
              </mc:Choice>
              <mc:Fallback>
                <p:oleObj name="Equation" r:id="rId3" imgW="4749480" imgH="259056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570038"/>
                        <a:ext cx="8496300" cy="463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Producer Surplus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pPr eaLnBrk="1" hangingPunct="1"/>
            <a:r>
              <a:rPr lang="en-US" dirty="0" smtClean="0"/>
              <a:t>Producer surplus is the amount by which a firm is better off than shut down (q=0)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If shut down, loss is = FC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By producing, the firm covers this potential loss, plus gains profit.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If profit = 0, then better off by the amount of FC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PS = </a:t>
            </a:r>
            <a:r>
              <a:rPr lang="el-GR" dirty="0" smtClean="0"/>
              <a:t>π</a:t>
            </a:r>
            <a:r>
              <a:rPr lang="en-US" dirty="0" smtClean="0"/>
              <a:t> + FC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PS = R-VC-FC+FC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PS = R-VC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Producer Surplus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 = 0, then producer surplus = FC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If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 &lt; 0, but  -</a:t>
            </a:r>
            <a:r>
              <a:rPr lang="el-GR" dirty="0" smtClean="0">
                <a:cs typeface="Arial" charset="0"/>
              </a:rPr>
              <a:t>π </a:t>
            </a:r>
            <a:r>
              <a:rPr lang="en-US" dirty="0" smtClean="0">
                <a:cs typeface="Arial" charset="0"/>
              </a:rPr>
              <a:t>&lt; FC, producer surplus &gt; 0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If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 &lt; 0, and  -</a:t>
            </a:r>
            <a:r>
              <a:rPr lang="el-GR" dirty="0" smtClean="0">
                <a:cs typeface="Arial" charset="0"/>
              </a:rPr>
              <a:t>π </a:t>
            </a:r>
            <a:r>
              <a:rPr lang="en-US" dirty="0" smtClean="0">
                <a:cs typeface="Arial" charset="0"/>
              </a:rPr>
              <a:t>= FC, producer surplus = 0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/>
              <a:t>Shut down point</a:t>
            </a:r>
          </a:p>
          <a:p>
            <a:pPr eaLnBrk="1" hangingPunct="1"/>
            <a:r>
              <a:rPr lang="en-US" dirty="0" smtClean="0">
                <a:cs typeface="Arial" charset="0"/>
              </a:rPr>
              <a:t>If </a:t>
            </a:r>
            <a:r>
              <a:rPr lang="el-GR" dirty="0" smtClean="0">
                <a:cs typeface="Arial" charset="0"/>
              </a:rPr>
              <a:t>π</a:t>
            </a:r>
            <a:r>
              <a:rPr lang="en-US" dirty="0" smtClean="0">
                <a:cs typeface="Arial" charset="0"/>
              </a:rPr>
              <a:t> &lt; 0, and  -</a:t>
            </a:r>
            <a:r>
              <a:rPr lang="el-GR" dirty="0" smtClean="0">
                <a:cs typeface="Arial" charset="0"/>
              </a:rPr>
              <a:t>π </a:t>
            </a:r>
            <a:r>
              <a:rPr lang="en-US" dirty="0" smtClean="0">
                <a:cs typeface="Arial" charset="0"/>
              </a:rPr>
              <a:t>&gt; FC, producer surplus &lt; 0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charset="0"/>
              </a:rPr>
              <a:t>Will shut down, so PS = 0 and profit = -FC.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/>
          <a:lstStyle/>
          <a:p>
            <a:pPr eaLnBrk="1" hangingPunct="1"/>
            <a:r>
              <a:rPr lang="en-US" smtClean="0"/>
              <a:t>Profit Maximization</a:t>
            </a:r>
            <a:br>
              <a:rPr lang="en-US" smtClean="0"/>
            </a:br>
            <a:r>
              <a:rPr lang="en-US" smtClean="0"/>
              <a:t>Price Taker, Long Run</a:t>
            </a:r>
          </a:p>
        </p:txBody>
      </p:sp>
      <p:sp>
        <p:nvSpPr>
          <p:cNvPr id="41987" name="Content Placeholder 3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/>
            <a:r>
              <a:rPr lang="en-US" dirty="0" smtClean="0"/>
              <a:t>Returns to Scale Matter</a:t>
            </a:r>
          </a:p>
          <a:p>
            <a:pPr lvl="1" eaLnBrk="1" hangingPunct="1"/>
            <a:r>
              <a:rPr lang="en-US" dirty="0" smtClean="0"/>
              <a:t>IRS, LMC falling</a:t>
            </a:r>
          </a:p>
          <a:p>
            <a:pPr lvl="1" eaLnBrk="1" hangingPunct="1"/>
            <a:r>
              <a:rPr lang="en-US" dirty="0" smtClean="0"/>
              <a:t>CRS, LMC constant</a:t>
            </a:r>
          </a:p>
          <a:p>
            <a:pPr lvl="1" eaLnBrk="1" hangingPunct="1"/>
            <a:r>
              <a:rPr lang="en-US" dirty="0" smtClean="0"/>
              <a:t>DRS, LMC rising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5613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Increasing Returns to Scale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12738" y="1066800"/>
            <a:ext cx="8558212" cy="5689600"/>
          </a:xfrm>
        </p:spPr>
        <p:txBody>
          <a:bodyPr/>
          <a:lstStyle/>
          <a:p>
            <a:pPr eaLnBrk="1" hangingPunct="1"/>
            <a:r>
              <a:rPr lang="en-US" dirty="0" smtClean="0"/>
              <a:t>IRS only: incompatible with competition as the biggest firm has the lowest average cost… natural monopoly results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77888" y="29892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77888" y="62658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TextBox 7"/>
          <p:cNvSpPr txBox="1">
            <a:spLocks noChangeArrowheads="1"/>
          </p:cNvSpPr>
          <p:nvPr/>
        </p:nvSpPr>
        <p:spPr bwMode="auto">
          <a:xfrm>
            <a:off x="138113" y="29305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3015" name="TextBox 8"/>
          <p:cNvSpPr txBox="1">
            <a:spLocks noChangeArrowheads="1"/>
          </p:cNvSpPr>
          <p:nvPr/>
        </p:nvSpPr>
        <p:spPr bwMode="auto">
          <a:xfrm>
            <a:off x="4171950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992688" y="29765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92688" y="62531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 rot="1403606">
            <a:off x="4799013" y="4252913"/>
            <a:ext cx="4048125" cy="960437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  <a:gd name="connsiteX0" fmla="*/ 0 w 3790975"/>
              <a:gd name="connsiteY0" fmla="*/ 0 h 881153"/>
              <a:gd name="connsiteX1" fmla="*/ 1773044 w 3790975"/>
              <a:gd name="connsiteY1" fmla="*/ 702527 h 881153"/>
              <a:gd name="connsiteX2" fmla="*/ 3790975 w 3790975"/>
              <a:gd name="connsiteY2" fmla="*/ 686926 h 881153"/>
              <a:gd name="connsiteX0" fmla="*/ 0 w 3790975"/>
              <a:gd name="connsiteY0" fmla="*/ 0 h 822071"/>
              <a:gd name="connsiteX1" fmla="*/ 1773044 w 3790975"/>
              <a:gd name="connsiteY1" fmla="*/ 702527 h 822071"/>
              <a:gd name="connsiteX2" fmla="*/ 3790975 w 3790975"/>
              <a:gd name="connsiteY2" fmla="*/ 686926 h 822071"/>
              <a:gd name="connsiteX0" fmla="*/ 0 w 3790975"/>
              <a:gd name="connsiteY0" fmla="*/ 0 h 832326"/>
              <a:gd name="connsiteX1" fmla="*/ 1773044 w 3790975"/>
              <a:gd name="connsiteY1" fmla="*/ 702527 h 832326"/>
              <a:gd name="connsiteX2" fmla="*/ 3790975 w 3790975"/>
              <a:gd name="connsiteY2" fmla="*/ 686926 h 832326"/>
              <a:gd name="connsiteX0" fmla="*/ 0 w 3756548"/>
              <a:gd name="connsiteY0" fmla="*/ 0 h 760694"/>
              <a:gd name="connsiteX1" fmla="*/ 1773044 w 3756548"/>
              <a:gd name="connsiteY1" fmla="*/ 702527 h 760694"/>
              <a:gd name="connsiteX2" fmla="*/ 3756548 w 3756548"/>
              <a:gd name="connsiteY2" fmla="*/ 570087 h 760694"/>
              <a:gd name="connsiteX0" fmla="*/ 0 w 3756548"/>
              <a:gd name="connsiteY0" fmla="*/ 0 h 768710"/>
              <a:gd name="connsiteX1" fmla="*/ 1773044 w 3756548"/>
              <a:gd name="connsiteY1" fmla="*/ 702527 h 768710"/>
              <a:gd name="connsiteX2" fmla="*/ 3756548 w 3756548"/>
              <a:gd name="connsiteY2" fmla="*/ 570087 h 768710"/>
              <a:gd name="connsiteX0" fmla="*/ 0 w 3756548"/>
              <a:gd name="connsiteY0" fmla="*/ 0 h 790287"/>
              <a:gd name="connsiteX1" fmla="*/ 1766373 w 3756548"/>
              <a:gd name="connsiteY1" fmla="*/ 735098 h 790287"/>
              <a:gd name="connsiteX2" fmla="*/ 3756548 w 3756548"/>
              <a:gd name="connsiteY2" fmla="*/ 570087 h 79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6548" h="790287">
                <a:moveTo>
                  <a:pt x="0" y="0"/>
                </a:moveTo>
                <a:cubicBezTo>
                  <a:pt x="594732" y="353122"/>
                  <a:pt x="1140282" y="640084"/>
                  <a:pt x="1766373" y="735098"/>
                </a:cubicBezTo>
                <a:cubicBezTo>
                  <a:pt x="2392464" y="830112"/>
                  <a:pt x="2667228" y="818876"/>
                  <a:pt x="3756548" y="570087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019" name="TextBox 14"/>
          <p:cNvSpPr txBox="1">
            <a:spLocks noChangeArrowheads="1"/>
          </p:cNvSpPr>
          <p:nvPr/>
        </p:nvSpPr>
        <p:spPr bwMode="auto">
          <a:xfrm>
            <a:off x="4368800" y="2967038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3020" name="TextBox 15"/>
          <p:cNvSpPr txBox="1">
            <a:spLocks noChangeArrowheads="1"/>
          </p:cNvSpPr>
          <p:nvPr/>
        </p:nvSpPr>
        <p:spPr bwMode="auto">
          <a:xfrm>
            <a:off x="8340725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3021" name="TextBox 17"/>
          <p:cNvSpPr txBox="1">
            <a:spLocks noChangeArrowheads="1"/>
          </p:cNvSpPr>
          <p:nvPr/>
        </p:nvSpPr>
        <p:spPr bwMode="auto">
          <a:xfrm>
            <a:off x="2992438" y="30956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3022" name="TextBox 18"/>
          <p:cNvSpPr txBox="1">
            <a:spLocks noChangeArrowheads="1"/>
          </p:cNvSpPr>
          <p:nvPr/>
        </p:nvSpPr>
        <p:spPr bwMode="auto">
          <a:xfrm>
            <a:off x="6813550" y="4760913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43023" name="TextBox 30"/>
          <p:cNvSpPr txBox="1">
            <a:spLocks noChangeArrowheads="1"/>
          </p:cNvSpPr>
          <p:nvPr/>
        </p:nvSpPr>
        <p:spPr bwMode="auto">
          <a:xfrm>
            <a:off x="5715000" y="5686425"/>
            <a:ext cx="543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33" name="Freeform 32"/>
          <p:cNvSpPr/>
          <p:nvPr/>
        </p:nvSpPr>
        <p:spPr>
          <a:xfrm>
            <a:off x="903288" y="3590925"/>
            <a:ext cx="3033712" cy="2676525"/>
          </a:xfrm>
          <a:custGeom>
            <a:avLst/>
            <a:gdLst>
              <a:gd name="connsiteX0" fmla="*/ 0 w 3033131"/>
              <a:gd name="connsiteY0" fmla="*/ 2676292 h 2676292"/>
              <a:gd name="connsiteX1" fmla="*/ 959005 w 3033131"/>
              <a:gd name="connsiteY1" fmla="*/ 892097 h 2676292"/>
              <a:gd name="connsiteX2" fmla="*/ 3033131 w 3033131"/>
              <a:gd name="connsiteY2" fmla="*/ 0 h 267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3131" h="2676292">
                <a:moveTo>
                  <a:pt x="0" y="2676292"/>
                </a:moveTo>
                <a:cubicBezTo>
                  <a:pt x="226741" y="2007219"/>
                  <a:pt x="453483" y="1338146"/>
                  <a:pt x="959005" y="892097"/>
                </a:cubicBezTo>
                <a:cubicBezTo>
                  <a:pt x="1464527" y="446048"/>
                  <a:pt x="2248829" y="223024"/>
                  <a:pt x="3033131" y="0"/>
                </a:cubicBezTo>
              </a:path>
            </a:pathLst>
          </a:cu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151438" y="4048125"/>
            <a:ext cx="3324225" cy="2006600"/>
          </a:xfrm>
          <a:custGeom>
            <a:avLst/>
            <a:gdLst>
              <a:gd name="connsiteX0" fmla="*/ 0 w 3323064"/>
              <a:gd name="connsiteY0" fmla="*/ 0 h 2007219"/>
              <a:gd name="connsiteX1" fmla="*/ 981308 w 3323064"/>
              <a:gd name="connsiteY1" fmla="*/ 1494263 h 2007219"/>
              <a:gd name="connsiteX2" fmla="*/ 3323064 w 3323064"/>
              <a:gd name="connsiteY2" fmla="*/ 2007219 h 20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064" h="2007219">
                <a:moveTo>
                  <a:pt x="0" y="0"/>
                </a:moveTo>
                <a:cubicBezTo>
                  <a:pt x="213732" y="579863"/>
                  <a:pt x="427464" y="1159727"/>
                  <a:pt x="981308" y="1494263"/>
                </a:cubicBezTo>
                <a:cubicBezTo>
                  <a:pt x="1535152" y="1828799"/>
                  <a:pt x="2429108" y="1918009"/>
                  <a:pt x="3323064" y="2007219"/>
                </a:cubicBezTo>
              </a:path>
            </a:pathLst>
          </a:custGeom>
          <a:noFill/>
          <a:ln w="3810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Decreasing Returns to Scale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138113" y="1409700"/>
            <a:ext cx="8915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DRS only: an infinite number of infinitely small firms.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77888" y="29892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77888" y="62658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8" name="TextBox 5"/>
          <p:cNvSpPr txBox="1">
            <a:spLocks noChangeArrowheads="1"/>
          </p:cNvSpPr>
          <p:nvPr/>
        </p:nvSpPr>
        <p:spPr bwMode="auto">
          <a:xfrm>
            <a:off x="138113" y="29305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4039" name="TextBox 6"/>
          <p:cNvSpPr txBox="1">
            <a:spLocks noChangeArrowheads="1"/>
          </p:cNvSpPr>
          <p:nvPr/>
        </p:nvSpPr>
        <p:spPr bwMode="auto">
          <a:xfrm>
            <a:off x="4171950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992688" y="29765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92688" y="62531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2" name="TextBox 10"/>
          <p:cNvSpPr txBox="1">
            <a:spLocks noChangeArrowheads="1"/>
          </p:cNvSpPr>
          <p:nvPr/>
        </p:nvSpPr>
        <p:spPr bwMode="auto">
          <a:xfrm>
            <a:off x="4368800" y="2967038"/>
            <a:ext cx="5437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44043" name="TextBox 11"/>
          <p:cNvSpPr txBox="1">
            <a:spLocks noChangeArrowheads="1"/>
          </p:cNvSpPr>
          <p:nvPr/>
        </p:nvSpPr>
        <p:spPr bwMode="auto">
          <a:xfrm>
            <a:off x="8340725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4044" name="TextBox 12"/>
          <p:cNvSpPr txBox="1">
            <a:spLocks noChangeArrowheads="1"/>
          </p:cNvSpPr>
          <p:nvPr/>
        </p:nvSpPr>
        <p:spPr bwMode="auto">
          <a:xfrm>
            <a:off x="2992438" y="30956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4045" name="TextBox 13"/>
          <p:cNvSpPr txBox="1">
            <a:spLocks noChangeArrowheads="1"/>
          </p:cNvSpPr>
          <p:nvPr/>
        </p:nvSpPr>
        <p:spPr bwMode="auto">
          <a:xfrm>
            <a:off x="8013700" y="4114800"/>
            <a:ext cx="50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sp>
        <p:nvSpPr>
          <p:cNvPr id="44046" name="TextBox 14"/>
          <p:cNvSpPr txBox="1">
            <a:spLocks noChangeArrowheads="1"/>
          </p:cNvSpPr>
          <p:nvPr/>
        </p:nvSpPr>
        <p:spPr bwMode="auto">
          <a:xfrm>
            <a:off x="7239000" y="2805113"/>
            <a:ext cx="5437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 rot="10800000">
            <a:off x="903288" y="3590925"/>
            <a:ext cx="3033712" cy="2676525"/>
          </a:xfrm>
          <a:custGeom>
            <a:avLst/>
            <a:gdLst>
              <a:gd name="connsiteX0" fmla="*/ 0 w 3033131"/>
              <a:gd name="connsiteY0" fmla="*/ 2676292 h 2676292"/>
              <a:gd name="connsiteX1" fmla="*/ 959005 w 3033131"/>
              <a:gd name="connsiteY1" fmla="*/ 892097 h 2676292"/>
              <a:gd name="connsiteX2" fmla="*/ 3033131 w 3033131"/>
              <a:gd name="connsiteY2" fmla="*/ 0 h 267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3131" h="2676292">
                <a:moveTo>
                  <a:pt x="0" y="2676292"/>
                </a:moveTo>
                <a:cubicBezTo>
                  <a:pt x="226741" y="2007219"/>
                  <a:pt x="453483" y="1338146"/>
                  <a:pt x="959005" y="892097"/>
                </a:cubicBezTo>
                <a:cubicBezTo>
                  <a:pt x="1464527" y="446048"/>
                  <a:pt x="2248829" y="223024"/>
                  <a:pt x="3033131" y="0"/>
                </a:cubicBezTo>
              </a:path>
            </a:pathLst>
          </a:custGeom>
          <a:noFill/>
          <a:ln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 rot="18390402">
            <a:off x="4433888" y="4435475"/>
            <a:ext cx="4138612" cy="661988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  <a:gd name="connsiteX0" fmla="*/ 0 w 3790975"/>
              <a:gd name="connsiteY0" fmla="*/ 0 h 881153"/>
              <a:gd name="connsiteX1" fmla="*/ 1773044 w 3790975"/>
              <a:gd name="connsiteY1" fmla="*/ 702527 h 881153"/>
              <a:gd name="connsiteX2" fmla="*/ 3790975 w 3790975"/>
              <a:gd name="connsiteY2" fmla="*/ 686926 h 881153"/>
              <a:gd name="connsiteX0" fmla="*/ 0 w 3790975"/>
              <a:gd name="connsiteY0" fmla="*/ 0 h 822071"/>
              <a:gd name="connsiteX1" fmla="*/ 1773044 w 3790975"/>
              <a:gd name="connsiteY1" fmla="*/ 702527 h 822071"/>
              <a:gd name="connsiteX2" fmla="*/ 3790975 w 3790975"/>
              <a:gd name="connsiteY2" fmla="*/ 686926 h 822071"/>
              <a:gd name="connsiteX0" fmla="*/ 0 w 3790975"/>
              <a:gd name="connsiteY0" fmla="*/ 0 h 832326"/>
              <a:gd name="connsiteX1" fmla="*/ 1773044 w 3790975"/>
              <a:gd name="connsiteY1" fmla="*/ 702527 h 832326"/>
              <a:gd name="connsiteX2" fmla="*/ 3790975 w 3790975"/>
              <a:gd name="connsiteY2" fmla="*/ 686926 h 832326"/>
              <a:gd name="connsiteX0" fmla="*/ 0 w 3756548"/>
              <a:gd name="connsiteY0" fmla="*/ 0 h 760694"/>
              <a:gd name="connsiteX1" fmla="*/ 1773044 w 3756548"/>
              <a:gd name="connsiteY1" fmla="*/ 702527 h 760694"/>
              <a:gd name="connsiteX2" fmla="*/ 3756548 w 3756548"/>
              <a:gd name="connsiteY2" fmla="*/ 570087 h 760694"/>
              <a:gd name="connsiteX0" fmla="*/ 0 w 3756548"/>
              <a:gd name="connsiteY0" fmla="*/ 0 h 768710"/>
              <a:gd name="connsiteX1" fmla="*/ 1773044 w 3756548"/>
              <a:gd name="connsiteY1" fmla="*/ 702527 h 768710"/>
              <a:gd name="connsiteX2" fmla="*/ 3756548 w 3756548"/>
              <a:gd name="connsiteY2" fmla="*/ 570087 h 768710"/>
              <a:gd name="connsiteX0" fmla="*/ 0 w 3756548"/>
              <a:gd name="connsiteY0" fmla="*/ 0 h 790287"/>
              <a:gd name="connsiteX1" fmla="*/ 1766373 w 3756548"/>
              <a:gd name="connsiteY1" fmla="*/ 735098 h 790287"/>
              <a:gd name="connsiteX2" fmla="*/ 3756548 w 3756548"/>
              <a:gd name="connsiteY2" fmla="*/ 570087 h 790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6548" h="790287">
                <a:moveTo>
                  <a:pt x="0" y="0"/>
                </a:moveTo>
                <a:cubicBezTo>
                  <a:pt x="594732" y="353122"/>
                  <a:pt x="1140282" y="640084"/>
                  <a:pt x="1766373" y="735098"/>
                </a:cubicBezTo>
                <a:cubicBezTo>
                  <a:pt x="2392464" y="830112"/>
                  <a:pt x="2667228" y="818876"/>
                  <a:pt x="3756548" y="570087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 rot="17330763">
            <a:off x="4894263" y="3906838"/>
            <a:ext cx="3375025" cy="2136775"/>
          </a:xfrm>
          <a:custGeom>
            <a:avLst/>
            <a:gdLst>
              <a:gd name="connsiteX0" fmla="*/ 0 w 3323064"/>
              <a:gd name="connsiteY0" fmla="*/ 0 h 2007219"/>
              <a:gd name="connsiteX1" fmla="*/ 981308 w 3323064"/>
              <a:gd name="connsiteY1" fmla="*/ 1494263 h 2007219"/>
              <a:gd name="connsiteX2" fmla="*/ 3323064 w 3323064"/>
              <a:gd name="connsiteY2" fmla="*/ 2007219 h 2007219"/>
              <a:gd name="connsiteX0" fmla="*/ 0 w 3323064"/>
              <a:gd name="connsiteY0" fmla="*/ 0 h 2007219"/>
              <a:gd name="connsiteX1" fmla="*/ 1157440 w 3323064"/>
              <a:gd name="connsiteY1" fmla="*/ 1465403 h 2007219"/>
              <a:gd name="connsiteX2" fmla="*/ 3323064 w 3323064"/>
              <a:gd name="connsiteY2" fmla="*/ 2007219 h 200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3064" h="2007219">
                <a:moveTo>
                  <a:pt x="0" y="0"/>
                </a:moveTo>
                <a:cubicBezTo>
                  <a:pt x="213732" y="579863"/>
                  <a:pt x="603596" y="1130867"/>
                  <a:pt x="1157440" y="1465403"/>
                </a:cubicBezTo>
                <a:cubicBezTo>
                  <a:pt x="1711284" y="1799939"/>
                  <a:pt x="2429108" y="1918009"/>
                  <a:pt x="3323064" y="2007219"/>
                </a:cubicBezTo>
              </a:path>
            </a:pathLst>
          </a:custGeom>
          <a:noFill/>
          <a:ln w="3810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Constant Returns to Scale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715000"/>
          </a:xfrm>
        </p:spPr>
        <p:txBody>
          <a:bodyPr/>
          <a:lstStyle/>
          <a:p>
            <a:pPr eaLnBrk="1" hangingPunct="1"/>
            <a:r>
              <a:rPr lang="en-US" smtClean="0"/>
              <a:t>CRS only: any size firm can produce at the same AC. AC = AVC = MC (Firm LRS is horizontal at MC).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77888" y="29892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77888" y="62658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138113" y="2930525"/>
            <a:ext cx="3508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4171950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992688" y="29765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92688" y="62531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6" name="TextBox 9"/>
          <p:cNvSpPr txBox="1">
            <a:spLocks noChangeArrowheads="1"/>
          </p:cNvSpPr>
          <p:nvPr/>
        </p:nvSpPr>
        <p:spPr bwMode="auto">
          <a:xfrm>
            <a:off x="4368800" y="2967038"/>
            <a:ext cx="544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  <a:p>
            <a:r>
              <a:rPr lang="en-US"/>
              <a:t>MC</a:t>
            </a:r>
          </a:p>
        </p:txBody>
      </p: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8340725" y="63865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5068" name="TextBox 11"/>
          <p:cNvSpPr txBox="1">
            <a:spLocks noChangeArrowheads="1"/>
          </p:cNvSpPr>
          <p:nvPr/>
        </p:nvSpPr>
        <p:spPr bwMode="auto">
          <a:xfrm>
            <a:off x="3243263" y="3271838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5069" name="TextBox 12"/>
          <p:cNvSpPr txBox="1">
            <a:spLocks noChangeArrowheads="1"/>
          </p:cNvSpPr>
          <p:nvPr/>
        </p:nvSpPr>
        <p:spPr bwMode="auto">
          <a:xfrm>
            <a:off x="8081963" y="4586288"/>
            <a:ext cx="998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AC=MC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877888" y="3613150"/>
            <a:ext cx="2779712" cy="264001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92688" y="4800600"/>
            <a:ext cx="3021012" cy="0"/>
          </a:xfrm>
          <a:prstGeom prst="line">
            <a:avLst/>
          </a:prstGeom>
          <a:ln w="38100">
            <a:solidFill>
              <a:srgbClr val="370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IRS, DRS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IRS, DRS: MC rising. Firm LRS = MC above AC (exit otherwise.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03263" y="28114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03263" y="60880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711200" y="2930525"/>
            <a:ext cx="2954338" cy="3121025"/>
          </a:xfrm>
          <a:custGeom>
            <a:avLst/>
            <a:gdLst>
              <a:gd name="connsiteX0" fmla="*/ 0 w 2955073"/>
              <a:gd name="connsiteY0" fmla="*/ 3122342 h 3122342"/>
              <a:gd name="connsiteX1" fmla="*/ 568712 w 2955073"/>
              <a:gd name="connsiteY1" fmla="*/ 2152186 h 3122342"/>
              <a:gd name="connsiteX2" fmla="*/ 2274849 w 2955073"/>
              <a:gd name="connsiteY2" fmla="*/ 1360449 h 3122342"/>
              <a:gd name="connsiteX3" fmla="*/ 2955073 w 2955073"/>
              <a:gd name="connsiteY3" fmla="*/ 0 h 3122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5073" h="3122342">
                <a:moveTo>
                  <a:pt x="0" y="3122342"/>
                </a:moveTo>
                <a:cubicBezTo>
                  <a:pt x="94785" y="2784088"/>
                  <a:pt x="189570" y="2445835"/>
                  <a:pt x="568712" y="2152186"/>
                </a:cubicBezTo>
                <a:cubicBezTo>
                  <a:pt x="947854" y="1858537"/>
                  <a:pt x="1877122" y="1719147"/>
                  <a:pt x="2274849" y="1360449"/>
                </a:cubicBezTo>
                <a:cubicBezTo>
                  <a:pt x="2672576" y="1001751"/>
                  <a:pt x="2813824" y="500875"/>
                  <a:pt x="2955073" y="0"/>
                </a:cubicBezTo>
              </a:path>
            </a:pathLst>
          </a:custGeom>
          <a:noFill/>
          <a:ln w="3175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87" name="TextBox 7"/>
          <p:cNvSpPr txBox="1">
            <a:spLocks noChangeArrowheads="1"/>
          </p:cNvSpPr>
          <p:nvPr/>
        </p:nvSpPr>
        <p:spPr bwMode="auto">
          <a:xfrm>
            <a:off x="3998913" y="6207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18063" y="2797175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818063" y="6073775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4959350" y="4178300"/>
            <a:ext cx="3502025" cy="725488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483" h="724859">
                <a:moveTo>
                  <a:pt x="0" y="22303"/>
                </a:moveTo>
                <a:cubicBezTo>
                  <a:pt x="594732" y="375425"/>
                  <a:pt x="1189464" y="728547"/>
                  <a:pt x="1773044" y="724830"/>
                </a:cubicBezTo>
                <a:cubicBezTo>
                  <a:pt x="2356624" y="721113"/>
                  <a:pt x="2929053" y="360556"/>
                  <a:pt x="3501483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91" name="TextBox 13"/>
          <p:cNvSpPr txBox="1">
            <a:spLocks noChangeArrowheads="1"/>
          </p:cNvSpPr>
          <p:nvPr/>
        </p:nvSpPr>
        <p:spPr bwMode="auto">
          <a:xfrm>
            <a:off x="4208463" y="2798763"/>
            <a:ext cx="5445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  <a:p>
            <a:r>
              <a:rPr lang="en-US"/>
              <a:t>MC</a:t>
            </a:r>
          </a:p>
        </p:txBody>
      </p:sp>
      <p:sp>
        <p:nvSpPr>
          <p:cNvPr id="46092" name="TextBox 14"/>
          <p:cNvSpPr txBox="1">
            <a:spLocks noChangeArrowheads="1"/>
          </p:cNvSpPr>
          <p:nvPr/>
        </p:nvSpPr>
        <p:spPr bwMode="auto">
          <a:xfrm>
            <a:off x="8167688" y="6207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6093" name="TextBox 15"/>
          <p:cNvSpPr txBox="1">
            <a:spLocks noChangeArrowheads="1"/>
          </p:cNvSpPr>
          <p:nvPr/>
        </p:nvSpPr>
        <p:spPr bwMode="auto">
          <a:xfrm>
            <a:off x="3490913" y="25606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6094" name="TextBox 17"/>
          <p:cNvSpPr txBox="1">
            <a:spLocks noChangeArrowheads="1"/>
          </p:cNvSpPr>
          <p:nvPr/>
        </p:nvSpPr>
        <p:spPr bwMode="auto">
          <a:xfrm>
            <a:off x="8394700" y="4030663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</p:txBody>
      </p:sp>
      <p:sp>
        <p:nvSpPr>
          <p:cNvPr id="46095" name="TextBox 20"/>
          <p:cNvSpPr txBox="1">
            <a:spLocks noChangeArrowheads="1"/>
          </p:cNvSpPr>
          <p:nvPr/>
        </p:nvSpPr>
        <p:spPr bwMode="auto">
          <a:xfrm>
            <a:off x="3217863" y="4995863"/>
            <a:ext cx="11858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Exhibits</a:t>
            </a:r>
          </a:p>
          <a:p>
            <a:r>
              <a:rPr lang="en-US"/>
              <a:t>IRS, DRS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3021013" y="4313238"/>
            <a:ext cx="469900" cy="6127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208463" y="4513263"/>
            <a:ext cx="914400" cy="660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083175" y="3733800"/>
            <a:ext cx="2887663" cy="1543050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  <a:gd name="connsiteX0" fmla="*/ 0 w 3423425"/>
              <a:gd name="connsiteY0" fmla="*/ 1260088 h 1360181"/>
              <a:gd name="connsiteX1" fmla="*/ 1694986 w 3423425"/>
              <a:gd name="connsiteY1" fmla="*/ 724830 h 1360181"/>
              <a:gd name="connsiteX2" fmla="*/ 3423425 w 3423425"/>
              <a:gd name="connsiteY2" fmla="*/ 0 h 1360181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909161"/>
              <a:gd name="connsiteX1" fmla="*/ 1170879 w 2687445"/>
              <a:gd name="connsiteY1" fmla="*/ 1505416 h 1909161"/>
              <a:gd name="connsiteX2" fmla="*/ 2687445 w 2687445"/>
              <a:gd name="connsiteY2" fmla="*/ 0 h 1909161"/>
              <a:gd name="connsiteX0" fmla="*/ 0 w 2754352"/>
              <a:gd name="connsiteY0" fmla="*/ 1550020 h 1762056"/>
              <a:gd name="connsiteX1" fmla="*/ 1237786 w 2754352"/>
              <a:gd name="connsiteY1" fmla="*/ 1505416 h 1762056"/>
              <a:gd name="connsiteX2" fmla="*/ 2754352 w 2754352"/>
              <a:gd name="connsiteY2" fmla="*/ 0 h 1762056"/>
              <a:gd name="connsiteX0" fmla="*/ 0 w 2754352"/>
              <a:gd name="connsiteY0" fmla="*/ 1550020 h 1833531"/>
              <a:gd name="connsiteX1" fmla="*/ 1237786 w 2754352"/>
              <a:gd name="connsiteY1" fmla="*/ 1505416 h 1833531"/>
              <a:gd name="connsiteX2" fmla="*/ 2754352 w 2754352"/>
              <a:gd name="connsiteY2" fmla="*/ 0 h 1833531"/>
              <a:gd name="connsiteX0" fmla="*/ 0 w 2754352"/>
              <a:gd name="connsiteY0" fmla="*/ 1550020 h 1849893"/>
              <a:gd name="connsiteX1" fmla="*/ 1237786 w 2754352"/>
              <a:gd name="connsiteY1" fmla="*/ 1550021 h 1849893"/>
              <a:gd name="connsiteX2" fmla="*/ 2754352 w 2754352"/>
              <a:gd name="connsiteY2" fmla="*/ 0 h 1849893"/>
              <a:gd name="connsiteX0" fmla="*/ 0 w 2754352"/>
              <a:gd name="connsiteY0" fmla="*/ 1550020 h 1863979"/>
              <a:gd name="connsiteX1" fmla="*/ 1237786 w 2754352"/>
              <a:gd name="connsiteY1" fmla="*/ 1550021 h 1863979"/>
              <a:gd name="connsiteX2" fmla="*/ 2754352 w 2754352"/>
              <a:gd name="connsiteY2" fmla="*/ 0 h 1863979"/>
              <a:gd name="connsiteX0" fmla="*/ 0 w 2754352"/>
              <a:gd name="connsiteY0" fmla="*/ 1550020 h 1882421"/>
              <a:gd name="connsiteX1" fmla="*/ 1237786 w 2754352"/>
              <a:gd name="connsiteY1" fmla="*/ 1550021 h 1882421"/>
              <a:gd name="connsiteX2" fmla="*/ 2754352 w 2754352"/>
              <a:gd name="connsiteY2" fmla="*/ 0 h 1882421"/>
              <a:gd name="connsiteX0" fmla="*/ 0 w 2754352"/>
              <a:gd name="connsiteY0" fmla="*/ 1550020 h 1913214"/>
              <a:gd name="connsiteX1" fmla="*/ 1248937 w 2754352"/>
              <a:gd name="connsiteY1" fmla="*/ 1616928 h 1913214"/>
              <a:gd name="connsiteX2" fmla="*/ 2754352 w 2754352"/>
              <a:gd name="connsiteY2" fmla="*/ 0 h 1913214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51337"/>
              <a:gd name="connsiteX1" fmla="*/ 1248937 w 2955074"/>
              <a:gd name="connsiteY1" fmla="*/ 1483113 h 1751337"/>
              <a:gd name="connsiteX2" fmla="*/ 2955074 w 2955074"/>
              <a:gd name="connsiteY2" fmla="*/ 0 h 1751337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88499"/>
              <a:gd name="connsiteX1" fmla="*/ 1248937 w 2977377"/>
              <a:gd name="connsiteY1" fmla="*/ 1427357 h 1688499"/>
              <a:gd name="connsiteX2" fmla="*/ 2977377 w 2977377"/>
              <a:gd name="connsiteY2" fmla="*/ 0 h 1688499"/>
              <a:gd name="connsiteX0" fmla="*/ 0 w 2977377"/>
              <a:gd name="connsiteY0" fmla="*/ 1360449 h 1709089"/>
              <a:gd name="connsiteX1" fmla="*/ 1260088 w 2977377"/>
              <a:gd name="connsiteY1" fmla="*/ 1471962 h 1709089"/>
              <a:gd name="connsiteX2" fmla="*/ 2977377 w 2977377"/>
              <a:gd name="connsiteY2" fmla="*/ 0 h 1709089"/>
              <a:gd name="connsiteX0" fmla="*/ 0 w 2888167"/>
              <a:gd name="connsiteY0" fmla="*/ 981307 h 1537677"/>
              <a:gd name="connsiteX1" fmla="*/ 1170878 w 2888167"/>
              <a:gd name="connsiteY1" fmla="*/ 1471962 h 1537677"/>
              <a:gd name="connsiteX2" fmla="*/ 2888167 w 2888167"/>
              <a:gd name="connsiteY2" fmla="*/ 0 h 1537677"/>
              <a:gd name="connsiteX0" fmla="*/ 0 w 2888167"/>
              <a:gd name="connsiteY0" fmla="*/ 981307 h 1543112"/>
              <a:gd name="connsiteX1" fmla="*/ 1170878 w 2888167"/>
              <a:gd name="connsiteY1" fmla="*/ 1471962 h 1543112"/>
              <a:gd name="connsiteX2" fmla="*/ 2888167 w 2888167"/>
              <a:gd name="connsiteY2" fmla="*/ 0 h 154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8167" h="1543112">
                <a:moveTo>
                  <a:pt x="0" y="981307"/>
                </a:moveTo>
                <a:cubicBezTo>
                  <a:pt x="494371" y="1535150"/>
                  <a:pt x="689517" y="1635513"/>
                  <a:pt x="1170878" y="1471962"/>
                </a:cubicBezTo>
                <a:cubicBezTo>
                  <a:pt x="1652239" y="1308411"/>
                  <a:pt x="2003504" y="851210"/>
                  <a:pt x="2888167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099" name="TextBox 29"/>
          <p:cNvSpPr txBox="1">
            <a:spLocks noChangeArrowheads="1"/>
          </p:cNvSpPr>
          <p:nvPr/>
        </p:nvSpPr>
        <p:spPr bwMode="auto">
          <a:xfrm>
            <a:off x="8034338" y="3397250"/>
            <a:ext cx="54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MC</a:t>
            </a:r>
          </a:p>
        </p:txBody>
      </p:sp>
      <p:sp>
        <p:nvSpPr>
          <p:cNvPr id="46100" name="TextBox 30"/>
          <p:cNvSpPr txBox="1">
            <a:spLocks noChangeArrowheads="1"/>
          </p:cNvSpPr>
          <p:nvPr/>
        </p:nvSpPr>
        <p:spPr bwMode="auto">
          <a:xfrm>
            <a:off x="212725" y="274161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826000" y="4937125"/>
            <a:ext cx="35004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IRS, CRS, DRS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5638800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mtClean="0"/>
              <a:t>IRS, CRS, DRS: MC rising, but flat spot while CRS.</a:t>
            </a:r>
          </a:p>
          <a:p>
            <a:pPr marL="742950" lvl="2" indent="-342900" eaLnBrk="1" hangingPunct="1"/>
            <a:r>
              <a:rPr lang="en-US" smtClean="0"/>
              <a:t>Perhaps most realistic, but not easy to solve – or find a production function that creates this.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03263" y="2811463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3263" y="6088063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0" name="TextBox 22"/>
          <p:cNvSpPr txBox="1">
            <a:spLocks noChangeArrowheads="1"/>
          </p:cNvSpPr>
          <p:nvPr/>
        </p:nvSpPr>
        <p:spPr bwMode="auto">
          <a:xfrm>
            <a:off x="3998913" y="6207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4818063" y="2797175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18063" y="6073775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TextBox 26"/>
          <p:cNvSpPr txBox="1">
            <a:spLocks noChangeArrowheads="1"/>
          </p:cNvSpPr>
          <p:nvPr/>
        </p:nvSpPr>
        <p:spPr bwMode="auto">
          <a:xfrm>
            <a:off x="4208463" y="2798763"/>
            <a:ext cx="5445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  <a:p>
            <a:r>
              <a:rPr lang="en-US"/>
              <a:t>MC</a:t>
            </a:r>
          </a:p>
        </p:txBody>
      </p:sp>
      <p:sp>
        <p:nvSpPr>
          <p:cNvPr id="47114" name="TextBox 27"/>
          <p:cNvSpPr txBox="1">
            <a:spLocks noChangeArrowheads="1"/>
          </p:cNvSpPr>
          <p:nvPr/>
        </p:nvSpPr>
        <p:spPr bwMode="auto">
          <a:xfrm>
            <a:off x="8167688" y="6207125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7115" name="TextBox 28"/>
          <p:cNvSpPr txBox="1">
            <a:spLocks noChangeArrowheads="1"/>
          </p:cNvSpPr>
          <p:nvPr/>
        </p:nvSpPr>
        <p:spPr bwMode="auto">
          <a:xfrm>
            <a:off x="3490913" y="2560638"/>
            <a:ext cx="350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47116" name="TextBox 29"/>
          <p:cNvSpPr txBox="1">
            <a:spLocks noChangeArrowheads="1"/>
          </p:cNvSpPr>
          <p:nvPr/>
        </p:nvSpPr>
        <p:spPr bwMode="auto">
          <a:xfrm>
            <a:off x="8394700" y="4030663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</p:txBody>
      </p:sp>
      <p:sp>
        <p:nvSpPr>
          <p:cNvPr id="47117" name="TextBox 30"/>
          <p:cNvSpPr txBox="1">
            <a:spLocks noChangeArrowheads="1"/>
          </p:cNvSpPr>
          <p:nvPr/>
        </p:nvSpPr>
        <p:spPr bwMode="auto">
          <a:xfrm>
            <a:off x="3100388" y="3122613"/>
            <a:ext cx="671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DRS</a:t>
            </a:r>
          </a:p>
        </p:txBody>
      </p:sp>
      <p:sp>
        <p:nvSpPr>
          <p:cNvPr id="47118" name="TextBox 34"/>
          <p:cNvSpPr txBox="1">
            <a:spLocks noChangeArrowheads="1"/>
          </p:cNvSpPr>
          <p:nvPr/>
        </p:nvSpPr>
        <p:spPr bwMode="auto">
          <a:xfrm>
            <a:off x="8134350" y="3582988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MC</a:t>
            </a:r>
          </a:p>
        </p:txBody>
      </p:sp>
      <p:sp>
        <p:nvSpPr>
          <p:cNvPr id="47119" name="TextBox 35"/>
          <p:cNvSpPr txBox="1">
            <a:spLocks noChangeArrowheads="1"/>
          </p:cNvSpPr>
          <p:nvPr/>
        </p:nvSpPr>
        <p:spPr bwMode="auto">
          <a:xfrm>
            <a:off x="212725" y="2741613"/>
            <a:ext cx="352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826000" y="4937125"/>
            <a:ext cx="3500438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4884738" y="4195763"/>
            <a:ext cx="1279525" cy="736600"/>
          </a:xfrm>
          <a:custGeom>
            <a:avLst/>
            <a:gdLst>
              <a:gd name="connsiteX0" fmla="*/ 0 w 1839951"/>
              <a:gd name="connsiteY0" fmla="*/ 0 h 735981"/>
              <a:gd name="connsiteX1" fmla="*/ 602166 w 1839951"/>
              <a:gd name="connsiteY1" fmla="*/ 579864 h 735981"/>
              <a:gd name="connsiteX2" fmla="*/ 1839951 w 1839951"/>
              <a:gd name="connsiteY2" fmla="*/ 735981 h 73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951" h="735981">
                <a:moveTo>
                  <a:pt x="0" y="0"/>
                </a:moveTo>
                <a:cubicBezTo>
                  <a:pt x="147754" y="228600"/>
                  <a:pt x="295508" y="457201"/>
                  <a:pt x="602166" y="579864"/>
                </a:cubicBezTo>
                <a:cubicBezTo>
                  <a:pt x="908824" y="702527"/>
                  <a:pt x="1374387" y="719254"/>
                  <a:pt x="1839951" y="735981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264400" y="4275138"/>
            <a:ext cx="1282700" cy="650875"/>
          </a:xfrm>
          <a:custGeom>
            <a:avLst/>
            <a:gdLst>
              <a:gd name="connsiteX0" fmla="*/ 0 w 1839951"/>
              <a:gd name="connsiteY0" fmla="*/ 0 h 735981"/>
              <a:gd name="connsiteX1" fmla="*/ 602166 w 1839951"/>
              <a:gd name="connsiteY1" fmla="*/ 579864 h 735981"/>
              <a:gd name="connsiteX2" fmla="*/ 1839951 w 1839951"/>
              <a:gd name="connsiteY2" fmla="*/ 735981 h 73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9951" h="735981">
                <a:moveTo>
                  <a:pt x="0" y="0"/>
                </a:moveTo>
                <a:cubicBezTo>
                  <a:pt x="147754" y="228600"/>
                  <a:pt x="295508" y="457201"/>
                  <a:pt x="602166" y="579864"/>
                </a:cubicBezTo>
                <a:cubicBezTo>
                  <a:pt x="908824" y="702527"/>
                  <a:pt x="1374387" y="719254"/>
                  <a:pt x="1839951" y="735981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6157913" y="4932363"/>
            <a:ext cx="1106487" cy="0"/>
          </a:xfrm>
          <a:prstGeom prst="line">
            <a:avLst/>
          </a:prstGeom>
          <a:ln w="31750">
            <a:solidFill>
              <a:srgbClr val="0800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4873625" y="4337050"/>
            <a:ext cx="1225550" cy="606425"/>
          </a:xfrm>
          <a:custGeom>
            <a:avLst/>
            <a:gdLst>
              <a:gd name="connsiteX0" fmla="*/ 0 w 1226634"/>
              <a:gd name="connsiteY0" fmla="*/ 434898 h 719689"/>
              <a:gd name="connsiteX1" fmla="*/ 724829 w 1226634"/>
              <a:gd name="connsiteY1" fmla="*/ 702527 h 719689"/>
              <a:gd name="connsiteX2" fmla="*/ 1226634 w 1226634"/>
              <a:gd name="connsiteY2" fmla="*/ 0 h 719689"/>
              <a:gd name="connsiteX0" fmla="*/ 0 w 1237785"/>
              <a:gd name="connsiteY0" fmla="*/ 55757 h 702658"/>
              <a:gd name="connsiteX1" fmla="*/ 735980 w 1237785"/>
              <a:gd name="connsiteY1" fmla="*/ 702527 h 702658"/>
              <a:gd name="connsiteX2" fmla="*/ 1237785 w 1237785"/>
              <a:gd name="connsiteY2" fmla="*/ 0 h 702658"/>
              <a:gd name="connsiteX0" fmla="*/ 0 w 1237785"/>
              <a:gd name="connsiteY0" fmla="*/ 55757 h 702691"/>
              <a:gd name="connsiteX1" fmla="*/ 735980 w 1237785"/>
              <a:gd name="connsiteY1" fmla="*/ 702527 h 702691"/>
              <a:gd name="connsiteX2" fmla="*/ 1237785 w 1237785"/>
              <a:gd name="connsiteY2" fmla="*/ 0 h 702691"/>
              <a:gd name="connsiteX0" fmla="*/ 0 w 1237785"/>
              <a:gd name="connsiteY0" fmla="*/ 55757 h 336329"/>
              <a:gd name="connsiteX1" fmla="*/ 669073 w 1237785"/>
              <a:gd name="connsiteY1" fmla="*/ 334536 h 336329"/>
              <a:gd name="connsiteX2" fmla="*/ 1237785 w 1237785"/>
              <a:gd name="connsiteY2" fmla="*/ 0 h 336329"/>
              <a:gd name="connsiteX0" fmla="*/ 0 w 1237785"/>
              <a:gd name="connsiteY0" fmla="*/ 55757 h 380010"/>
              <a:gd name="connsiteX1" fmla="*/ 669073 w 1237785"/>
              <a:gd name="connsiteY1" fmla="*/ 379140 h 380010"/>
              <a:gd name="connsiteX2" fmla="*/ 1237785 w 1237785"/>
              <a:gd name="connsiteY2" fmla="*/ 0 h 380010"/>
              <a:gd name="connsiteX0" fmla="*/ 0 w 1237785"/>
              <a:gd name="connsiteY0" fmla="*/ 55757 h 184283"/>
              <a:gd name="connsiteX1" fmla="*/ 468351 w 1237785"/>
              <a:gd name="connsiteY1" fmla="*/ 78057 h 184283"/>
              <a:gd name="connsiteX2" fmla="*/ 1237785 w 1237785"/>
              <a:gd name="connsiteY2" fmla="*/ 0 h 184283"/>
              <a:gd name="connsiteX0" fmla="*/ 0 w 1237785"/>
              <a:gd name="connsiteY0" fmla="*/ 55757 h 184283"/>
              <a:gd name="connsiteX1" fmla="*/ 468351 w 1237785"/>
              <a:gd name="connsiteY1" fmla="*/ 78057 h 184283"/>
              <a:gd name="connsiteX2" fmla="*/ 1237785 w 1237785"/>
              <a:gd name="connsiteY2" fmla="*/ 0 h 184283"/>
              <a:gd name="connsiteX0" fmla="*/ 0 w 1237785"/>
              <a:gd name="connsiteY0" fmla="*/ 134420 h 228922"/>
              <a:gd name="connsiteX1" fmla="*/ 323386 w 1237785"/>
              <a:gd name="connsiteY1" fmla="*/ 603 h 228922"/>
              <a:gd name="connsiteX2" fmla="*/ 1237785 w 1237785"/>
              <a:gd name="connsiteY2" fmla="*/ 78663 h 228922"/>
              <a:gd name="connsiteX0" fmla="*/ 0 w 1226634"/>
              <a:gd name="connsiteY0" fmla="*/ 0 h 610454"/>
              <a:gd name="connsiteX1" fmla="*/ 312235 w 1226634"/>
              <a:gd name="connsiteY1" fmla="*/ 524105 h 610454"/>
              <a:gd name="connsiteX2" fmla="*/ 1226634 w 1226634"/>
              <a:gd name="connsiteY2" fmla="*/ 602165 h 610454"/>
              <a:gd name="connsiteX0" fmla="*/ 0 w 1226634"/>
              <a:gd name="connsiteY0" fmla="*/ 0 h 610454"/>
              <a:gd name="connsiteX1" fmla="*/ 312235 w 1226634"/>
              <a:gd name="connsiteY1" fmla="*/ 524105 h 610454"/>
              <a:gd name="connsiteX2" fmla="*/ 1226634 w 1226634"/>
              <a:gd name="connsiteY2" fmla="*/ 602165 h 610454"/>
              <a:gd name="connsiteX0" fmla="*/ 0 w 1226634"/>
              <a:gd name="connsiteY0" fmla="*/ 0 h 605714"/>
              <a:gd name="connsiteX1" fmla="*/ 323386 w 1226634"/>
              <a:gd name="connsiteY1" fmla="*/ 490652 h 605714"/>
              <a:gd name="connsiteX2" fmla="*/ 1226634 w 1226634"/>
              <a:gd name="connsiteY2" fmla="*/ 602165 h 605714"/>
              <a:gd name="connsiteX0" fmla="*/ 0 w 1226634"/>
              <a:gd name="connsiteY0" fmla="*/ 0 h 605714"/>
              <a:gd name="connsiteX1" fmla="*/ 323386 w 1226634"/>
              <a:gd name="connsiteY1" fmla="*/ 490652 h 605714"/>
              <a:gd name="connsiteX2" fmla="*/ 1226634 w 1226634"/>
              <a:gd name="connsiteY2" fmla="*/ 602165 h 605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26634" h="605714">
                <a:moveTo>
                  <a:pt x="0" y="0"/>
                </a:moveTo>
                <a:cubicBezTo>
                  <a:pt x="81776" y="337324"/>
                  <a:pt x="85494" y="390291"/>
                  <a:pt x="323386" y="490652"/>
                </a:cubicBezTo>
                <a:cubicBezTo>
                  <a:pt x="561278" y="591013"/>
                  <a:pt x="698810" y="616104"/>
                  <a:pt x="1226634" y="602165"/>
                </a:cubicBezTo>
              </a:path>
            </a:pathLst>
          </a:custGeom>
          <a:noFill/>
          <a:ln w="3810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7" name="Straight Connector 46"/>
          <p:cNvCxnSpPr>
            <a:stCxn id="42" idx="2"/>
          </p:cNvCxnSpPr>
          <p:nvPr/>
        </p:nvCxnSpPr>
        <p:spPr>
          <a:xfrm>
            <a:off x="6164263" y="4932363"/>
            <a:ext cx="1227137" cy="7937"/>
          </a:xfrm>
          <a:prstGeom prst="line">
            <a:avLst/>
          </a:prstGeom>
          <a:ln w="3810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7404100" y="3959225"/>
            <a:ext cx="1003300" cy="969963"/>
          </a:xfrm>
          <a:custGeom>
            <a:avLst/>
            <a:gdLst>
              <a:gd name="connsiteX0" fmla="*/ 0 w 1003610"/>
              <a:gd name="connsiteY0" fmla="*/ 970156 h 970156"/>
              <a:gd name="connsiteX1" fmla="*/ 468351 w 1003610"/>
              <a:gd name="connsiteY1" fmla="*/ 691376 h 970156"/>
              <a:gd name="connsiteX2" fmla="*/ 1003610 w 1003610"/>
              <a:gd name="connsiteY2" fmla="*/ 0 h 97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610" h="970156">
                <a:moveTo>
                  <a:pt x="0" y="970156"/>
                </a:moveTo>
                <a:cubicBezTo>
                  <a:pt x="150541" y="911612"/>
                  <a:pt x="301083" y="853069"/>
                  <a:pt x="468351" y="691376"/>
                </a:cubicBezTo>
                <a:cubicBezTo>
                  <a:pt x="635619" y="529683"/>
                  <a:pt x="819614" y="264841"/>
                  <a:pt x="1003610" y="0"/>
                </a:cubicBezTo>
              </a:path>
            </a:pathLst>
          </a:custGeom>
          <a:noFill/>
          <a:ln w="38100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14375" y="4906963"/>
            <a:ext cx="892175" cy="1158875"/>
          </a:xfrm>
          <a:custGeom>
            <a:avLst/>
            <a:gdLst>
              <a:gd name="connsiteX0" fmla="*/ 0 w 892098"/>
              <a:gd name="connsiteY0" fmla="*/ 1159726 h 1159726"/>
              <a:gd name="connsiteX1" fmla="*/ 379142 w 892098"/>
              <a:gd name="connsiteY1" fmla="*/ 367990 h 1159726"/>
              <a:gd name="connsiteX2" fmla="*/ 892098 w 892098"/>
              <a:gd name="connsiteY2" fmla="*/ 0 h 115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2098" h="1159726">
                <a:moveTo>
                  <a:pt x="0" y="1159726"/>
                </a:moveTo>
                <a:cubicBezTo>
                  <a:pt x="115229" y="860502"/>
                  <a:pt x="230459" y="561278"/>
                  <a:pt x="379142" y="367990"/>
                </a:cubicBezTo>
                <a:cubicBezTo>
                  <a:pt x="527825" y="174702"/>
                  <a:pt x="709961" y="87351"/>
                  <a:pt x="892098" y="0"/>
                </a:cubicBezTo>
              </a:path>
            </a:pathLst>
          </a:custGeom>
          <a:noFill/>
          <a:ln w="34925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Connector 51"/>
          <p:cNvCxnSpPr>
            <a:stCxn id="50" idx="2"/>
          </p:cNvCxnSpPr>
          <p:nvPr/>
        </p:nvCxnSpPr>
        <p:spPr>
          <a:xfrm flipV="1">
            <a:off x="1606550" y="4275138"/>
            <a:ext cx="1517650" cy="631825"/>
          </a:xfrm>
          <a:prstGeom prst="line">
            <a:avLst/>
          </a:prstGeom>
          <a:ln w="38100">
            <a:solidFill>
              <a:srgbClr val="9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reeform 54"/>
          <p:cNvSpPr/>
          <p:nvPr/>
        </p:nvSpPr>
        <p:spPr>
          <a:xfrm>
            <a:off x="3122613" y="3011488"/>
            <a:ext cx="746125" cy="1263650"/>
          </a:xfrm>
          <a:custGeom>
            <a:avLst/>
            <a:gdLst>
              <a:gd name="connsiteX0" fmla="*/ 0 w 747132"/>
              <a:gd name="connsiteY0" fmla="*/ 1271239 h 1271239"/>
              <a:gd name="connsiteX1" fmla="*/ 457200 w 747132"/>
              <a:gd name="connsiteY1" fmla="*/ 802888 h 1271239"/>
              <a:gd name="connsiteX2" fmla="*/ 747132 w 747132"/>
              <a:gd name="connsiteY2" fmla="*/ 0 h 1271239"/>
              <a:gd name="connsiteX3" fmla="*/ 747132 w 747132"/>
              <a:gd name="connsiteY3" fmla="*/ 0 h 1271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7132" h="1271239">
                <a:moveTo>
                  <a:pt x="0" y="1271239"/>
                </a:moveTo>
                <a:cubicBezTo>
                  <a:pt x="166339" y="1143000"/>
                  <a:pt x="332678" y="1014761"/>
                  <a:pt x="457200" y="802888"/>
                </a:cubicBezTo>
                <a:cubicBezTo>
                  <a:pt x="581722" y="591015"/>
                  <a:pt x="747132" y="0"/>
                  <a:pt x="747132" y="0"/>
                </a:cubicBezTo>
                <a:lnTo>
                  <a:pt x="747132" y="0"/>
                </a:lnTo>
              </a:path>
            </a:pathLst>
          </a:custGeom>
          <a:noFill/>
          <a:ln w="38100">
            <a:solidFill>
              <a:srgbClr val="9A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130" name="TextBox 57"/>
          <p:cNvSpPr txBox="1">
            <a:spLocks noChangeArrowheads="1"/>
          </p:cNvSpPr>
          <p:nvPr/>
        </p:nvSpPr>
        <p:spPr bwMode="auto">
          <a:xfrm>
            <a:off x="960438" y="5526088"/>
            <a:ext cx="568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IRS</a:t>
            </a:r>
          </a:p>
        </p:txBody>
      </p:sp>
      <p:sp>
        <p:nvSpPr>
          <p:cNvPr id="47131" name="TextBox 58"/>
          <p:cNvSpPr txBox="1">
            <a:spLocks noChangeArrowheads="1"/>
          </p:cNvSpPr>
          <p:nvPr/>
        </p:nvSpPr>
        <p:spPr bwMode="auto">
          <a:xfrm>
            <a:off x="1728788" y="3905250"/>
            <a:ext cx="671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CRS</a:t>
            </a:r>
          </a:p>
        </p:txBody>
      </p:sp>
      <p:sp>
        <p:nvSpPr>
          <p:cNvPr id="60" name="Left Brace 59"/>
          <p:cNvSpPr/>
          <p:nvPr/>
        </p:nvSpPr>
        <p:spPr>
          <a:xfrm rot="4093682">
            <a:off x="2141538" y="3754437"/>
            <a:ext cx="287338" cy="1357313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TextBox 60"/>
          <p:cNvSpPr txBox="1"/>
          <p:nvPr/>
        </p:nvSpPr>
        <p:spPr bwMode="auto">
          <a:xfrm>
            <a:off x="5330825" y="3602038"/>
            <a:ext cx="28209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Firm LRS = MC for </a:t>
            </a:r>
            <a:r>
              <a:rPr lang="en-US" dirty="0"/>
              <a:t>p ≥ </a:t>
            </a:r>
            <a:r>
              <a:rPr lang="en-US" dirty="0" err="1"/>
              <a:t>p</a:t>
            </a:r>
            <a:r>
              <a:rPr lang="en-US" baseline="-25000" dirty="0" err="1"/>
              <a:t>BE</a:t>
            </a:r>
            <a:endParaRPr lang="en-US" dirty="0">
              <a:latin typeface="+mn-lt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6157913" y="4787900"/>
            <a:ext cx="957262" cy="0"/>
          </a:xfrm>
          <a:prstGeom prst="straightConnector1">
            <a:avLst/>
          </a:prstGeom>
          <a:ln w="38100">
            <a:solidFill>
              <a:schemeClr val="tx1"/>
            </a:solidFill>
            <a:headEnd type="diamon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78625" y="4035425"/>
            <a:ext cx="1127125" cy="4143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157913" y="4932363"/>
            <a:ext cx="0" cy="111760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Why Firms?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/>
          <a:lstStyle/>
          <a:p>
            <a:pPr eaLnBrk="1" hangingPunct="1"/>
            <a:r>
              <a:rPr lang="en-US" smtClean="0"/>
              <a:t>You could ask why even have firms?</a:t>
            </a:r>
          </a:p>
          <a:p>
            <a:pPr eaLnBrk="1" hangingPunct="1"/>
            <a:r>
              <a:rPr lang="en-US" smtClean="0"/>
              <a:t>Why don’t entrepreneurs outsource EVERYTHING?</a:t>
            </a:r>
          </a:p>
          <a:p>
            <a:pPr eaLnBrk="1" hangingPunct="1"/>
            <a:r>
              <a:rPr lang="en-US" smtClean="0"/>
              <a:t>Transactions costs make that infeasible. Or not.</a:t>
            </a:r>
          </a:p>
          <a:p>
            <a:pPr lvl="1" eaLnBrk="1" hangingPunct="1"/>
            <a:r>
              <a:rPr lang="en-US" smtClean="0"/>
              <a:t>In the 1870s-1950s vertical integration was the norm (River Rouge plant included a steel mill and processed rubber).</a:t>
            </a:r>
          </a:p>
          <a:p>
            <a:pPr lvl="1" eaLnBrk="1" hangingPunct="1"/>
            <a:r>
              <a:rPr lang="en-US" smtClean="0"/>
              <a:t>Since then, outsourcing has been growing.</a:t>
            </a:r>
          </a:p>
          <a:p>
            <a:pPr lvl="1" eaLnBrk="1" hangingPunct="1"/>
            <a:r>
              <a:rPr lang="en-US" smtClean="0"/>
              <a:t>New communication technology has driven this more towards the entrepreneur-only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Profit Max. vs. Perfect Comp.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549525" y="3311525"/>
            <a:ext cx="0" cy="3276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9525" y="6588125"/>
            <a:ext cx="3505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2624138" y="4714875"/>
            <a:ext cx="3502025" cy="723900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1483" h="724859">
                <a:moveTo>
                  <a:pt x="0" y="22303"/>
                </a:moveTo>
                <a:cubicBezTo>
                  <a:pt x="594732" y="375425"/>
                  <a:pt x="1189464" y="728547"/>
                  <a:pt x="1773044" y="724830"/>
                </a:cubicBezTo>
                <a:cubicBezTo>
                  <a:pt x="2356624" y="721113"/>
                  <a:pt x="2929053" y="360556"/>
                  <a:pt x="3501483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703638" y="4992688"/>
            <a:ext cx="1327150" cy="434975"/>
          </a:xfrm>
          <a:custGeom>
            <a:avLst/>
            <a:gdLst>
              <a:gd name="connsiteX0" fmla="*/ 0 w 981308"/>
              <a:gd name="connsiteY0" fmla="*/ 0 h 412808"/>
              <a:gd name="connsiteX1" fmla="*/ 524108 w 981308"/>
              <a:gd name="connsiteY1" fmla="*/ 412595 h 412808"/>
              <a:gd name="connsiteX2" fmla="*/ 981308 w 981308"/>
              <a:gd name="connsiteY2" fmla="*/ 44605 h 412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1308" h="412808">
                <a:moveTo>
                  <a:pt x="0" y="0"/>
                </a:moveTo>
                <a:cubicBezTo>
                  <a:pt x="180278" y="202580"/>
                  <a:pt x="360557" y="405161"/>
                  <a:pt x="524108" y="412595"/>
                </a:cubicBezTo>
                <a:cubicBezTo>
                  <a:pt x="687659" y="420029"/>
                  <a:pt x="834483" y="232317"/>
                  <a:pt x="981308" y="44605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427413" y="4770438"/>
            <a:ext cx="1292225" cy="1366837"/>
          </a:xfrm>
          <a:custGeom>
            <a:avLst/>
            <a:gdLst>
              <a:gd name="connsiteX0" fmla="*/ 0 w 1293541"/>
              <a:gd name="connsiteY0" fmla="*/ 1037063 h 1366766"/>
              <a:gd name="connsiteX1" fmla="*/ 557561 w 1293541"/>
              <a:gd name="connsiteY1" fmla="*/ 1304692 h 1366766"/>
              <a:gd name="connsiteX2" fmla="*/ 1293541 w 1293541"/>
              <a:gd name="connsiteY2" fmla="*/ 0 h 136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541" h="1366766">
                <a:moveTo>
                  <a:pt x="0" y="1037063"/>
                </a:moveTo>
                <a:cubicBezTo>
                  <a:pt x="170985" y="1257299"/>
                  <a:pt x="341971" y="1477536"/>
                  <a:pt x="557561" y="1304692"/>
                </a:cubicBezTo>
                <a:cubicBezTo>
                  <a:pt x="773151" y="1131848"/>
                  <a:pt x="1033346" y="565924"/>
                  <a:pt x="1293541" y="0"/>
                </a:cubicBezTo>
              </a:path>
            </a:pathLst>
          </a:custGeom>
          <a:noFill/>
          <a:ln>
            <a:solidFill>
              <a:srgbClr val="413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136" name="TextBox 18"/>
          <p:cNvSpPr txBox="1">
            <a:spLocks noChangeArrowheads="1"/>
          </p:cNvSpPr>
          <p:nvPr/>
        </p:nvSpPr>
        <p:spPr bwMode="auto">
          <a:xfrm>
            <a:off x="1770063" y="3324225"/>
            <a:ext cx="6969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  <a:p>
            <a:r>
              <a:rPr lang="en-US"/>
              <a:t>MC</a:t>
            </a:r>
          </a:p>
          <a:p>
            <a:r>
              <a:rPr lang="en-US"/>
              <a:t>SAC</a:t>
            </a:r>
          </a:p>
          <a:p>
            <a:r>
              <a:rPr lang="en-US"/>
              <a:t>SMC</a:t>
            </a:r>
          </a:p>
        </p:txBody>
      </p:sp>
      <p:sp>
        <p:nvSpPr>
          <p:cNvPr id="48137" name="TextBox 19"/>
          <p:cNvSpPr txBox="1">
            <a:spLocks noChangeArrowheads="1"/>
          </p:cNvSpPr>
          <p:nvPr/>
        </p:nvSpPr>
        <p:spPr bwMode="auto">
          <a:xfrm>
            <a:off x="6054725" y="637063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</a:t>
            </a:r>
          </a:p>
        </p:txBody>
      </p:sp>
      <p:sp>
        <p:nvSpPr>
          <p:cNvPr id="48138" name="TextBox 23"/>
          <p:cNvSpPr txBox="1">
            <a:spLocks noChangeArrowheads="1"/>
          </p:cNvSpPr>
          <p:nvPr/>
        </p:nvSpPr>
        <p:spPr bwMode="auto">
          <a:xfrm>
            <a:off x="6126163" y="4543425"/>
            <a:ext cx="50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</a:t>
            </a:r>
          </a:p>
        </p:txBody>
      </p:sp>
      <p:sp>
        <p:nvSpPr>
          <p:cNvPr id="48139" name="TextBox 24"/>
          <p:cNvSpPr txBox="1">
            <a:spLocks noChangeArrowheads="1"/>
          </p:cNvSpPr>
          <p:nvPr/>
        </p:nvSpPr>
        <p:spPr bwMode="auto">
          <a:xfrm>
            <a:off x="4292380" y="4344987"/>
            <a:ext cx="6969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SMC</a:t>
            </a:r>
          </a:p>
        </p:txBody>
      </p:sp>
      <p:sp>
        <p:nvSpPr>
          <p:cNvPr id="48140" name="TextBox 25"/>
          <p:cNvSpPr txBox="1">
            <a:spLocks noChangeArrowheads="1"/>
          </p:cNvSpPr>
          <p:nvPr/>
        </p:nvSpPr>
        <p:spPr bwMode="auto">
          <a:xfrm>
            <a:off x="3374232" y="4655327"/>
            <a:ext cx="658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SAC</a:t>
            </a:r>
          </a:p>
        </p:txBody>
      </p:sp>
      <p:sp>
        <p:nvSpPr>
          <p:cNvPr id="28" name="Freeform 27"/>
          <p:cNvSpPr/>
          <p:nvPr/>
        </p:nvSpPr>
        <p:spPr>
          <a:xfrm>
            <a:off x="2724150" y="4248150"/>
            <a:ext cx="2978150" cy="1708150"/>
          </a:xfrm>
          <a:custGeom>
            <a:avLst/>
            <a:gdLst>
              <a:gd name="connsiteX0" fmla="*/ 0 w 3501483"/>
              <a:gd name="connsiteY0" fmla="*/ 22303 h 724859"/>
              <a:gd name="connsiteX1" fmla="*/ 1773044 w 3501483"/>
              <a:gd name="connsiteY1" fmla="*/ 724830 h 724859"/>
              <a:gd name="connsiteX2" fmla="*/ 3501483 w 3501483"/>
              <a:gd name="connsiteY2" fmla="*/ 0 h 724859"/>
              <a:gd name="connsiteX0" fmla="*/ 0 w 3423425"/>
              <a:gd name="connsiteY0" fmla="*/ 1260088 h 1360181"/>
              <a:gd name="connsiteX1" fmla="*/ 1694986 w 3423425"/>
              <a:gd name="connsiteY1" fmla="*/ 724830 h 1360181"/>
              <a:gd name="connsiteX2" fmla="*/ 3423425 w 3423425"/>
              <a:gd name="connsiteY2" fmla="*/ 0 h 1360181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859280"/>
              <a:gd name="connsiteX1" fmla="*/ 1694986 w 2687445"/>
              <a:gd name="connsiteY1" fmla="*/ 1215484 h 1859280"/>
              <a:gd name="connsiteX2" fmla="*/ 2687445 w 2687445"/>
              <a:gd name="connsiteY2" fmla="*/ 0 h 1859280"/>
              <a:gd name="connsiteX0" fmla="*/ 0 w 2687445"/>
              <a:gd name="connsiteY0" fmla="*/ 1750742 h 1909161"/>
              <a:gd name="connsiteX1" fmla="*/ 1170879 w 2687445"/>
              <a:gd name="connsiteY1" fmla="*/ 1505416 h 1909161"/>
              <a:gd name="connsiteX2" fmla="*/ 2687445 w 2687445"/>
              <a:gd name="connsiteY2" fmla="*/ 0 h 1909161"/>
              <a:gd name="connsiteX0" fmla="*/ 0 w 2754352"/>
              <a:gd name="connsiteY0" fmla="*/ 1550020 h 1762056"/>
              <a:gd name="connsiteX1" fmla="*/ 1237786 w 2754352"/>
              <a:gd name="connsiteY1" fmla="*/ 1505416 h 1762056"/>
              <a:gd name="connsiteX2" fmla="*/ 2754352 w 2754352"/>
              <a:gd name="connsiteY2" fmla="*/ 0 h 1762056"/>
              <a:gd name="connsiteX0" fmla="*/ 0 w 2754352"/>
              <a:gd name="connsiteY0" fmla="*/ 1550020 h 1833531"/>
              <a:gd name="connsiteX1" fmla="*/ 1237786 w 2754352"/>
              <a:gd name="connsiteY1" fmla="*/ 1505416 h 1833531"/>
              <a:gd name="connsiteX2" fmla="*/ 2754352 w 2754352"/>
              <a:gd name="connsiteY2" fmla="*/ 0 h 1833531"/>
              <a:gd name="connsiteX0" fmla="*/ 0 w 2754352"/>
              <a:gd name="connsiteY0" fmla="*/ 1550020 h 1849893"/>
              <a:gd name="connsiteX1" fmla="*/ 1237786 w 2754352"/>
              <a:gd name="connsiteY1" fmla="*/ 1550021 h 1849893"/>
              <a:gd name="connsiteX2" fmla="*/ 2754352 w 2754352"/>
              <a:gd name="connsiteY2" fmla="*/ 0 h 1849893"/>
              <a:gd name="connsiteX0" fmla="*/ 0 w 2754352"/>
              <a:gd name="connsiteY0" fmla="*/ 1550020 h 1863979"/>
              <a:gd name="connsiteX1" fmla="*/ 1237786 w 2754352"/>
              <a:gd name="connsiteY1" fmla="*/ 1550021 h 1863979"/>
              <a:gd name="connsiteX2" fmla="*/ 2754352 w 2754352"/>
              <a:gd name="connsiteY2" fmla="*/ 0 h 1863979"/>
              <a:gd name="connsiteX0" fmla="*/ 0 w 2754352"/>
              <a:gd name="connsiteY0" fmla="*/ 1550020 h 1882421"/>
              <a:gd name="connsiteX1" fmla="*/ 1237786 w 2754352"/>
              <a:gd name="connsiteY1" fmla="*/ 1550021 h 1882421"/>
              <a:gd name="connsiteX2" fmla="*/ 2754352 w 2754352"/>
              <a:gd name="connsiteY2" fmla="*/ 0 h 1882421"/>
              <a:gd name="connsiteX0" fmla="*/ 0 w 2754352"/>
              <a:gd name="connsiteY0" fmla="*/ 1550020 h 1913214"/>
              <a:gd name="connsiteX1" fmla="*/ 1248937 w 2754352"/>
              <a:gd name="connsiteY1" fmla="*/ 1616928 h 1913214"/>
              <a:gd name="connsiteX2" fmla="*/ 2754352 w 2754352"/>
              <a:gd name="connsiteY2" fmla="*/ 0 h 1913214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36043"/>
              <a:gd name="connsiteX1" fmla="*/ 1248937 w 2955074"/>
              <a:gd name="connsiteY1" fmla="*/ 1483113 h 1736043"/>
              <a:gd name="connsiteX2" fmla="*/ 2955074 w 2955074"/>
              <a:gd name="connsiteY2" fmla="*/ 0 h 1736043"/>
              <a:gd name="connsiteX0" fmla="*/ 0 w 2955074"/>
              <a:gd name="connsiteY0" fmla="*/ 1416205 h 1751337"/>
              <a:gd name="connsiteX1" fmla="*/ 1248937 w 2955074"/>
              <a:gd name="connsiteY1" fmla="*/ 1483113 h 1751337"/>
              <a:gd name="connsiteX2" fmla="*/ 2955074 w 2955074"/>
              <a:gd name="connsiteY2" fmla="*/ 0 h 1751337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77176"/>
              <a:gd name="connsiteX1" fmla="*/ 1248937 w 2977377"/>
              <a:gd name="connsiteY1" fmla="*/ 1427357 h 1677176"/>
              <a:gd name="connsiteX2" fmla="*/ 2977377 w 2977377"/>
              <a:gd name="connsiteY2" fmla="*/ 0 h 1677176"/>
              <a:gd name="connsiteX0" fmla="*/ 0 w 2977377"/>
              <a:gd name="connsiteY0" fmla="*/ 1360449 h 1688499"/>
              <a:gd name="connsiteX1" fmla="*/ 1248937 w 2977377"/>
              <a:gd name="connsiteY1" fmla="*/ 1427357 h 1688499"/>
              <a:gd name="connsiteX2" fmla="*/ 2977377 w 2977377"/>
              <a:gd name="connsiteY2" fmla="*/ 0 h 1688499"/>
              <a:gd name="connsiteX0" fmla="*/ 0 w 2977377"/>
              <a:gd name="connsiteY0" fmla="*/ 1360449 h 1709089"/>
              <a:gd name="connsiteX1" fmla="*/ 1260088 w 2977377"/>
              <a:gd name="connsiteY1" fmla="*/ 1471962 h 1709089"/>
              <a:gd name="connsiteX2" fmla="*/ 2977377 w 2977377"/>
              <a:gd name="connsiteY2" fmla="*/ 0 h 1709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377" h="1709089">
                <a:moveTo>
                  <a:pt x="0" y="1360449"/>
                </a:moveTo>
                <a:cubicBezTo>
                  <a:pt x="527825" y="1880839"/>
                  <a:pt x="786161" y="1732157"/>
                  <a:pt x="1260088" y="1471962"/>
                </a:cubicBezTo>
                <a:cubicBezTo>
                  <a:pt x="1734015" y="1211767"/>
                  <a:pt x="2092714" y="851210"/>
                  <a:pt x="2977377" y="0"/>
                </a:cubicBezTo>
              </a:path>
            </a:pathLst>
          </a:custGeom>
          <a:noFill/>
          <a:ln w="31750">
            <a:solidFill>
              <a:srgbClr val="0800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142" name="TextBox 32"/>
          <p:cNvSpPr txBox="1">
            <a:spLocks noChangeArrowheads="1"/>
          </p:cNvSpPr>
          <p:nvPr/>
        </p:nvSpPr>
        <p:spPr bwMode="auto">
          <a:xfrm>
            <a:off x="5765800" y="3911600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MC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552700" y="5453063"/>
            <a:ext cx="3502025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 bwMode="auto">
          <a:xfrm>
            <a:off x="130175" y="990600"/>
            <a:ext cx="89582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We will eventually assume that in the long run K will be fixed to yield this SAC and the market price will be </a:t>
            </a:r>
            <a:r>
              <a:rPr lang="en-US" sz="2800" dirty="0" err="1">
                <a:latin typeface="+mn-lt"/>
              </a:rPr>
              <a:t>p</a:t>
            </a:r>
            <a:r>
              <a:rPr lang="en-US" sz="2800" baseline="-25000" dirty="0" err="1">
                <a:latin typeface="+mn-lt"/>
              </a:rPr>
              <a:t>be</a:t>
            </a:r>
            <a:r>
              <a:rPr lang="en-US" sz="2800" dirty="0">
                <a:latin typeface="+mn-lt"/>
              </a:rPr>
              <a:t> (so in the LR q* will be at the low point of SAC)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</a:rPr>
              <a:t>But in this chapter, we want to explore the possibility that price will exceed </a:t>
            </a:r>
            <a:r>
              <a:rPr lang="en-US" sz="2800" dirty="0" err="1">
                <a:latin typeface="+mn-lt"/>
              </a:rPr>
              <a:t>p</a:t>
            </a:r>
            <a:r>
              <a:rPr lang="en-US" sz="2800" baseline="-25000" dirty="0" err="1">
                <a:latin typeface="+mn-lt"/>
              </a:rPr>
              <a:t>be</a:t>
            </a:r>
            <a:r>
              <a:rPr lang="en-US" sz="2800" dirty="0">
                <a:latin typeface="+mn-lt"/>
              </a:rPr>
              <a:t> for a while. So we need a </a:t>
            </a:r>
            <a:r>
              <a:rPr lang="en-US" sz="2800" dirty="0" smtClean="0">
                <a:latin typeface="+mn-lt"/>
              </a:rPr>
              <a:t>firm LRS </a:t>
            </a:r>
            <a:r>
              <a:rPr lang="en-US" sz="2800" dirty="0">
                <a:latin typeface="+mn-lt"/>
              </a:rPr>
              <a:t>curve.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5105400" y="5943600"/>
            <a:ext cx="1966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Firm exit if p &lt; </a:t>
            </a:r>
            <a:r>
              <a:rPr lang="en-US" dirty="0" err="1">
                <a:latin typeface="+mn-lt"/>
              </a:rPr>
              <a:t>p</a:t>
            </a:r>
            <a:r>
              <a:rPr lang="en-US" baseline="-25000" dirty="0" err="1">
                <a:latin typeface="+mn-lt"/>
              </a:rPr>
              <a:t>BE</a:t>
            </a:r>
            <a:endParaRPr lang="en-US" baseline="-25000" dirty="0">
              <a:latin typeface="+mn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6030913" y="5426075"/>
            <a:ext cx="234950" cy="5175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en-US" smtClean="0"/>
              <a:t>Production and Exit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Essentially, a firm’s long run supply curve will be its long run MC curve…</a:t>
            </a:r>
          </a:p>
          <a:p>
            <a:pPr eaLnBrk="1" hangingPunct="1"/>
            <a:r>
              <a:rPr lang="en-US" smtClean="0"/>
              <a:t>While shut down is a viable option in the short run, in the long run all costs can be avoided by exiting the market. </a:t>
            </a:r>
          </a:p>
          <a:p>
            <a:pPr eaLnBrk="1" hangingPunct="1"/>
            <a:r>
              <a:rPr lang="en-US" smtClean="0"/>
              <a:t>If p &lt; p</a:t>
            </a:r>
            <a:r>
              <a:rPr lang="en-US" baseline="-25000" smtClean="0"/>
              <a:t>be</a:t>
            </a:r>
            <a:r>
              <a:rPr lang="en-US" smtClean="0"/>
              <a:t>, (minimum value of AC curve), the firm should exit the industry.</a:t>
            </a:r>
          </a:p>
          <a:p>
            <a:pPr eaLnBrk="1" hangingPunct="1"/>
            <a:r>
              <a:rPr lang="en-US" smtClean="0"/>
              <a:t>So firm long run supply is MC above p</a:t>
            </a:r>
            <a:r>
              <a:rPr lang="en-US" baseline="-25000" smtClean="0"/>
              <a:t>be.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Taker in the Long Run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Simple, just MR = MC</a:t>
            </a:r>
          </a:p>
          <a:p>
            <a:pPr eaLnBrk="1" hangingPunct="1"/>
            <a:r>
              <a:rPr lang="en-US" smtClean="0"/>
              <a:t>Maximize profit w.r.t. q</a:t>
            </a:r>
          </a:p>
          <a:p>
            <a:pPr eaLnBrk="1" hangingPunct="1"/>
            <a:r>
              <a:rPr lang="en-US" smtClean="0"/>
              <a:t>Maximize profit w.r.t. K, 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Profit Max 1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106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Simple, set MC = P, find q.</a:t>
            </a:r>
          </a:p>
        </p:txBody>
      </p:sp>
      <p:graphicFrame>
        <p:nvGraphicFramePr>
          <p:cNvPr id="51204" name="Object 3"/>
          <p:cNvGraphicFramePr>
            <a:graphicFrameLocks noChangeAspect="1"/>
          </p:cNvGraphicFramePr>
          <p:nvPr/>
        </p:nvGraphicFramePr>
        <p:xfrm>
          <a:off x="533400" y="1828800"/>
          <a:ext cx="8143875" cy="440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7" name="Equation" r:id="rId3" imgW="4292280" imgH="2323800" progId="Equation.DSMT4">
                  <p:embed/>
                </p:oleObj>
              </mc:Choice>
              <mc:Fallback>
                <p:oleObj name="Equation" r:id="rId3" imgW="4292280" imgH="2323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8143875" cy="440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Profit Max , MR=MC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/>
          <a:lstStyle/>
          <a:p>
            <a:pPr eaLnBrk="1" hangingPunct="1"/>
            <a:r>
              <a:rPr lang="en-US" smtClean="0"/>
              <a:t>Optimize by choosing q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522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306086"/>
              </p:ext>
            </p:extLst>
          </p:nvPr>
        </p:nvGraphicFramePr>
        <p:xfrm>
          <a:off x="803275" y="1497013"/>
          <a:ext cx="7204075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Equation" r:id="rId3" imgW="3759120" imgH="2641320" progId="Equation.DSMT4">
                  <p:embed/>
                </p:oleObj>
              </mc:Choice>
              <mc:Fallback>
                <p:oleObj name="Equation" r:id="rId3" imgW="3759120" imgH="264132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497013"/>
                        <a:ext cx="7204075" cy="506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Profit Max, MRP</a:t>
            </a:r>
            <a:r>
              <a:rPr lang="en-US" baseline="-25000" smtClean="0"/>
              <a:t>L</a:t>
            </a:r>
            <a:r>
              <a:rPr lang="en-US" smtClean="0"/>
              <a:t>=w; MRP</a:t>
            </a:r>
            <a:r>
              <a:rPr lang="en-US" baseline="-25000" smtClean="0"/>
              <a:t>K</a:t>
            </a:r>
            <a:r>
              <a:rPr lang="en-US" smtClean="0"/>
              <a:t>=v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smtClean="0"/>
              <a:t>Optimize by choosing inputs</a:t>
            </a:r>
          </a:p>
        </p:txBody>
      </p:sp>
      <p:graphicFrame>
        <p:nvGraphicFramePr>
          <p:cNvPr id="5325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674204"/>
              </p:ext>
            </p:extLst>
          </p:nvPr>
        </p:nvGraphicFramePr>
        <p:xfrm>
          <a:off x="471488" y="1538288"/>
          <a:ext cx="8337550" cy="493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5" name="Equation" r:id="rId3" imgW="3822480" imgH="2260440" progId="Equation.DSMT4">
                  <p:embed/>
                </p:oleObj>
              </mc:Choice>
              <mc:Fallback>
                <p:oleObj name="Equation" r:id="rId3" imgW="3822480" imgH="226044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538288"/>
                        <a:ext cx="8337550" cy="493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Profit Max, choose K and L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mtClean="0"/>
              <a:t>Ratio of FOC</a:t>
            </a:r>
          </a:p>
        </p:txBody>
      </p:sp>
      <p:graphicFrame>
        <p:nvGraphicFramePr>
          <p:cNvPr id="5427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44942"/>
              </p:ext>
            </p:extLst>
          </p:nvPr>
        </p:nvGraphicFramePr>
        <p:xfrm>
          <a:off x="776288" y="2085975"/>
          <a:ext cx="7389812" cy="299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9" name="Equation" r:id="rId3" imgW="3288960" imgH="1333440" progId="Equation.DSMT4">
                  <p:embed/>
                </p:oleObj>
              </mc:Choice>
              <mc:Fallback>
                <p:oleObj name="Equation" r:id="rId3" imgW="3288960" imgH="133344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085975"/>
                        <a:ext cx="7389812" cy="299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mtClean="0"/>
              <a:t>Profit Max, choose K and L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eaLnBrk="1" hangingPunct="1"/>
            <a:r>
              <a:rPr lang="en-US" smtClean="0"/>
              <a:t>SOC</a:t>
            </a: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261628"/>
              </p:ext>
            </p:extLst>
          </p:nvPr>
        </p:nvGraphicFramePr>
        <p:xfrm>
          <a:off x="1604963" y="1747838"/>
          <a:ext cx="6186487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3" name="Equation" r:id="rId3" imgW="2755800" imgH="1752480" progId="Equation.DSMT4">
                  <p:embed/>
                </p:oleObj>
              </mc:Choice>
              <mc:Fallback>
                <p:oleObj name="Equation" r:id="rId3" imgW="2755800" imgH="1752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1747838"/>
                        <a:ext cx="6186487" cy="393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Profit Max, choose K and L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Profit function, maximal profits for a given w, v, and p.</a:t>
            </a:r>
          </a:p>
        </p:txBody>
      </p:sp>
      <p:graphicFrame>
        <p:nvGraphicFramePr>
          <p:cNvPr id="563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772064"/>
              </p:ext>
            </p:extLst>
          </p:nvPr>
        </p:nvGraphicFramePr>
        <p:xfrm>
          <a:off x="1374775" y="2971800"/>
          <a:ext cx="677703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3" imgW="3174840" imgH="965160" progId="Equation.DSMT4">
                  <p:embed/>
                </p:oleObj>
              </mc:Choice>
              <mc:Fallback>
                <p:oleObj name="Equation" r:id="rId3" imgW="3174840" imgH="96516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971800"/>
                        <a:ext cx="6777038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06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Properties of the Profit Function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14400"/>
            <a:ext cx="88392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Homogeneous of degree one in all prices</a:t>
            </a:r>
          </a:p>
          <a:p>
            <a:pPr lvl="1" eaLnBrk="1" hangingPunct="1">
              <a:defRPr/>
            </a:pPr>
            <a:r>
              <a:rPr lang="en-US" sz="2400" dirty="0" smtClean="0"/>
              <a:t>with inflation, K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, L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, and q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 are the same profit will keep up with that inflation</a:t>
            </a:r>
          </a:p>
          <a:p>
            <a:pPr eaLnBrk="1" hangingPunct="1">
              <a:defRPr/>
            </a:pPr>
            <a:r>
              <a:rPr lang="en-US" sz="2800" dirty="0" err="1" smtClean="0"/>
              <a:t>Nondecreasing</a:t>
            </a:r>
            <a:r>
              <a:rPr lang="en-US" sz="2800" dirty="0" smtClean="0"/>
              <a:t> in output price</a:t>
            </a:r>
          </a:p>
          <a:p>
            <a:pPr lvl="1" eaLnBrk="1" hangingPunct="1">
              <a:defRPr/>
            </a:pPr>
            <a:r>
              <a:rPr lang="el-GR" sz="2400" dirty="0" smtClean="0"/>
              <a:t>Δ</a:t>
            </a:r>
            <a:r>
              <a:rPr lang="en-US" sz="2400" dirty="0" smtClean="0"/>
              <a:t> profit ≥ 0 with </a:t>
            </a:r>
            <a:r>
              <a:rPr lang="el-GR" sz="2400" dirty="0" smtClean="0"/>
              <a:t>Δ </a:t>
            </a:r>
            <a:r>
              <a:rPr lang="en-US" sz="2400" dirty="0" smtClean="0"/>
              <a:t>p &gt; 0</a:t>
            </a:r>
          </a:p>
          <a:p>
            <a:pPr eaLnBrk="1" hangingPunct="1">
              <a:defRPr/>
            </a:pPr>
            <a:r>
              <a:rPr lang="en-US" sz="2800" dirty="0" err="1" smtClean="0"/>
              <a:t>Nonincreasing</a:t>
            </a:r>
            <a:r>
              <a:rPr lang="en-US" sz="2800" dirty="0" smtClean="0"/>
              <a:t> in input prices</a:t>
            </a:r>
          </a:p>
          <a:p>
            <a:pPr lvl="1" eaLnBrk="1" hangingPunct="1">
              <a:defRPr/>
            </a:pPr>
            <a:r>
              <a:rPr lang="el-GR" sz="2400" dirty="0" smtClean="0"/>
              <a:t>Δ</a:t>
            </a:r>
            <a:r>
              <a:rPr lang="en-US" sz="2400" dirty="0" smtClean="0"/>
              <a:t> profit ≤ 0 with </a:t>
            </a:r>
            <a:r>
              <a:rPr lang="el-GR" sz="2400" dirty="0" smtClean="0"/>
              <a:t>Δ </a:t>
            </a:r>
            <a:r>
              <a:rPr lang="en-US" sz="2400" dirty="0" smtClean="0"/>
              <a:t>w or </a:t>
            </a:r>
            <a:r>
              <a:rPr lang="el-GR" sz="2400" dirty="0" smtClean="0"/>
              <a:t>Δ </a:t>
            </a:r>
            <a:r>
              <a:rPr lang="en-US" sz="2400" dirty="0" smtClean="0"/>
              <a:t>v &gt; 0</a:t>
            </a:r>
          </a:p>
          <a:p>
            <a:pPr eaLnBrk="1" hangingPunct="1">
              <a:defRPr/>
            </a:pPr>
            <a:r>
              <a:rPr lang="en-US" sz="2800" dirty="0" smtClean="0"/>
              <a:t>Convex in output prices</a:t>
            </a:r>
          </a:p>
          <a:p>
            <a:pPr lvl="1" eaLnBrk="1" hangingPunct="1">
              <a:defRPr/>
            </a:pPr>
            <a:r>
              <a:rPr lang="en-US" sz="2400" dirty="0" smtClean="0"/>
              <a:t>profits from averaging those from two different output prices will be at least as large as those obtainable from the average of the two prices</a:t>
            </a: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637335"/>
              </p:ext>
            </p:extLst>
          </p:nvPr>
        </p:nvGraphicFramePr>
        <p:xfrm>
          <a:off x="2590799" y="5715000"/>
          <a:ext cx="500454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3" imgW="2577960" imgH="431640" progId="Equation.DSMT4">
                  <p:embed/>
                </p:oleObj>
              </mc:Choice>
              <mc:Fallback>
                <p:oleObj name="Equation" r:id="rId3" imgW="2577960" imgH="4316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799" y="5715000"/>
                        <a:ext cx="500454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Profit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Profit maximization could easily be 1/2 of the text as we assume firms maximize profit under a host of situations: perfectly competitive, monopoly, price discrimination, oligopoly, monopsony, etc.</a:t>
            </a:r>
          </a:p>
          <a:p>
            <a:pPr eaLnBrk="1" hangingPunct="1"/>
            <a:r>
              <a:rPr lang="en-US" dirty="0" smtClean="0"/>
              <a:t>However,  the basics are perfect competition (price taker) and monopoly (price setter).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15963"/>
          </a:xfrm>
        </p:spPr>
        <p:txBody>
          <a:bodyPr/>
          <a:lstStyle/>
          <a:p>
            <a:pPr eaLnBrk="1" hangingPunct="1"/>
            <a:r>
              <a:rPr lang="en-US" smtClean="0"/>
              <a:t>Envelope Results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364163"/>
          </a:xfrm>
        </p:spPr>
        <p:txBody>
          <a:bodyPr/>
          <a:lstStyle/>
          <a:p>
            <a:pPr eaLnBrk="1" hangingPunct="1"/>
            <a:r>
              <a:rPr lang="en-US" dirty="0" smtClean="0"/>
              <a:t>Long run supply</a:t>
            </a:r>
          </a:p>
        </p:txBody>
      </p:sp>
      <p:graphicFrame>
        <p:nvGraphicFramePr>
          <p:cNvPr id="583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748386"/>
              </p:ext>
            </p:extLst>
          </p:nvPr>
        </p:nvGraphicFramePr>
        <p:xfrm>
          <a:off x="685800" y="1419225"/>
          <a:ext cx="5702300" cy="523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Equation" r:id="rId3" imgW="3809880" imgH="3492360" progId="Equation.DSMT4">
                  <p:embed/>
                </p:oleObj>
              </mc:Choice>
              <mc:Fallback>
                <p:oleObj name="Equation" r:id="rId3" imgW="3809880" imgH="349236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19225"/>
                        <a:ext cx="5702300" cy="523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481893"/>
              </p:ext>
            </p:extLst>
          </p:nvPr>
        </p:nvGraphicFramePr>
        <p:xfrm>
          <a:off x="3505200" y="838200"/>
          <a:ext cx="128154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" name="Equation" r:id="rId5" imgW="939600" imgH="419040" progId="Equation.DSMT4">
                  <p:embed/>
                </p:oleObj>
              </mc:Choice>
              <mc:Fallback>
                <p:oleObj name="Equation" r:id="rId5" imgW="939600" imgH="419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838200"/>
                        <a:ext cx="128154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 bwMode="auto">
          <a:xfrm>
            <a:off x="6584004" y="4263957"/>
            <a:ext cx="2438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To maximize profit when there is a change in price , q=q*= f(K*, L*), continue producing such that</a:t>
            </a:r>
          </a:p>
          <a:p>
            <a:r>
              <a:rPr lang="en-US" dirty="0" smtClean="0">
                <a:latin typeface="+mn-lt"/>
              </a:rPr>
              <a:t>L* = L(w, v, p)</a:t>
            </a:r>
          </a:p>
          <a:p>
            <a:r>
              <a:rPr lang="en-US" dirty="0" smtClean="0">
                <a:latin typeface="+mn-lt"/>
              </a:rPr>
              <a:t>K* = K(w, v, 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15963"/>
          </a:xfrm>
        </p:spPr>
        <p:txBody>
          <a:bodyPr/>
          <a:lstStyle/>
          <a:p>
            <a:pPr eaLnBrk="1" hangingPunct="1"/>
            <a:r>
              <a:rPr lang="en-US" smtClean="0"/>
              <a:t>Envelope Results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5364163"/>
          </a:xfrm>
        </p:spPr>
        <p:txBody>
          <a:bodyPr/>
          <a:lstStyle/>
          <a:p>
            <a:pPr eaLnBrk="1" hangingPunct="1"/>
            <a:r>
              <a:rPr lang="en-US" dirty="0" smtClean="0"/>
              <a:t>Profit maximizing factor demand functions</a:t>
            </a:r>
          </a:p>
        </p:txBody>
      </p:sp>
      <p:graphicFrame>
        <p:nvGraphicFramePr>
          <p:cNvPr id="5939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12537"/>
              </p:ext>
            </p:extLst>
          </p:nvPr>
        </p:nvGraphicFramePr>
        <p:xfrm>
          <a:off x="609600" y="1295400"/>
          <a:ext cx="4752975" cy="528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0" name="Equation" r:id="rId3" imgW="3174840" imgH="3530520" progId="Equation.DSMT4">
                  <p:embed/>
                </p:oleObj>
              </mc:Choice>
              <mc:Fallback>
                <p:oleObj name="Equation" r:id="rId3" imgW="3174840" imgH="353052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4752975" cy="528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118948"/>
              </p:ext>
            </p:extLst>
          </p:nvPr>
        </p:nvGraphicFramePr>
        <p:xfrm>
          <a:off x="6629400" y="2667000"/>
          <a:ext cx="2384425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1" name="Equation" r:id="rId5" imgW="1587240" imgH="1282680" progId="Equation.DSMT4">
                  <p:embed/>
                </p:oleObj>
              </mc:Choice>
              <mc:Fallback>
                <p:oleObj name="Equation" r:id="rId5" imgW="1587240" imgH="128268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667000"/>
                        <a:ext cx="2384425" cy="19240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3657600" y="5029200"/>
            <a:ext cx="3352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To maximize profit when there is a change in w, choose L such that </a:t>
            </a:r>
          </a:p>
          <a:p>
            <a:r>
              <a:rPr lang="en-US" dirty="0" smtClean="0">
                <a:latin typeface="+mn-lt"/>
              </a:rPr>
              <a:t>L = L*=L(w, v, 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Comparative Statics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taker</a:t>
            </a:r>
          </a:p>
          <a:p>
            <a:pPr eaLnBrk="1" hangingPunct="1"/>
            <a:r>
              <a:rPr lang="en-US" smtClean="0"/>
              <a:t>Long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Comparative Statics (</a:t>
            </a:r>
            <a:r>
              <a:rPr lang="en-US" dirty="0" smtClean="0">
                <a:latin typeface="Arial"/>
                <a:cs typeface="Arial"/>
              </a:rPr>
              <a:t>∂L/∂w, ∂K/∂w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</a:t>
            </a:r>
            <a:r>
              <a:rPr lang="en-US" baseline="30000" smtClean="0"/>
              <a:t>*</a:t>
            </a:r>
            <a:r>
              <a:rPr lang="en-US" smtClean="0"/>
              <a:t> and L</a:t>
            </a:r>
            <a:r>
              <a:rPr lang="en-US" baseline="30000" smtClean="0"/>
              <a:t> * </a:t>
            </a:r>
            <a:r>
              <a:rPr lang="en-US" smtClean="0"/>
              <a:t> back into the FOC to create the following identities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14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170502"/>
              </p:ext>
            </p:extLst>
          </p:nvPr>
        </p:nvGraphicFramePr>
        <p:xfrm>
          <a:off x="2124075" y="2654300"/>
          <a:ext cx="3773488" cy="310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8" name="Equation" r:id="rId3" imgW="1930320" imgH="1587240" progId="Equation.DSMT4">
                  <p:embed/>
                </p:oleObj>
              </mc:Choice>
              <mc:Fallback>
                <p:oleObj name="Equation" r:id="rId3" imgW="1930320" imgH="15872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654300"/>
                        <a:ext cx="3773488" cy="310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Comparative Statics (</a:t>
            </a:r>
            <a:r>
              <a:rPr lang="en-US" dirty="0" smtClean="0">
                <a:latin typeface="Arial"/>
                <a:cs typeface="Arial"/>
              </a:rPr>
              <a:t>∂L/∂w, ∂K/∂w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58394"/>
              </p:ext>
            </p:extLst>
          </p:nvPr>
        </p:nvGraphicFramePr>
        <p:xfrm>
          <a:off x="2362200" y="1524000"/>
          <a:ext cx="407035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Equation" r:id="rId3" imgW="1536480" imgH="1790640" progId="Equation.DSMT4">
                  <p:embed/>
                </p:oleObj>
              </mc:Choice>
              <mc:Fallback>
                <p:oleObj name="Equation" r:id="rId3" imgW="1536480" imgH="17906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524000"/>
                        <a:ext cx="4070350" cy="474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Statics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Arial"/>
                <a:cs typeface="Arial"/>
              </a:rPr>
              <a:t>∂L/∂w, ∂K/∂w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533400"/>
          </a:xfrm>
        </p:spPr>
        <p:txBody>
          <a:bodyPr/>
          <a:lstStyle/>
          <a:p>
            <a:r>
              <a:rPr lang="en-US" dirty="0" smtClean="0"/>
              <a:t>Increase in wage, increases MC, q* falls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209800"/>
            <a:ext cx="0" cy="3429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638800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19528" y="2743200"/>
            <a:ext cx="40386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 bwMode="auto">
          <a:xfrm>
            <a:off x="7315200" y="594360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752600" y="22860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83853" y="2483636"/>
            <a:ext cx="3579541" cy="23529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413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38400" y="2514600"/>
            <a:ext cx="3503341" cy="24291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09800" y="2438400"/>
            <a:ext cx="2514600" cy="3200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01312" y="4050798"/>
            <a:ext cx="0" cy="1600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209800" y="4038600"/>
            <a:ext cx="18288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09800" y="3581400"/>
            <a:ext cx="914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124200" y="3581400"/>
            <a:ext cx="0" cy="20574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029200" y="2971800"/>
            <a:ext cx="1535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 falls, K rises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905000" y="3657600"/>
            <a:ext cx="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124200" y="58674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Statics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Arial"/>
                <a:cs typeface="Arial"/>
              </a:rPr>
              <a:t>∂L/∂w, ∂K/∂w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533400"/>
          </a:xfrm>
        </p:spPr>
        <p:txBody>
          <a:bodyPr/>
          <a:lstStyle/>
          <a:p>
            <a:r>
              <a:rPr lang="en-US" dirty="0" smtClean="0"/>
              <a:t>Increase in wage, increases MC, q* falls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209800"/>
            <a:ext cx="0" cy="3429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638800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2895600"/>
            <a:ext cx="4038600" cy="2743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 bwMode="auto">
          <a:xfrm>
            <a:off x="7315200" y="594360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752600" y="22860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52928" y="2559601"/>
            <a:ext cx="3579541" cy="23529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413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21390391">
            <a:off x="2804816" y="3221480"/>
            <a:ext cx="3503341" cy="24291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2209800" y="3124200"/>
            <a:ext cx="2514600" cy="2514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1"/>
          </p:cNvCxnSpPr>
          <p:nvPr/>
        </p:nvCxnSpPr>
        <p:spPr>
          <a:xfrm flipH="1">
            <a:off x="4048328" y="4131923"/>
            <a:ext cx="9292" cy="152633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4495800"/>
            <a:ext cx="0" cy="11430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09800" y="4495800"/>
            <a:ext cx="13716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1"/>
          </p:cNvCxnSpPr>
          <p:nvPr/>
        </p:nvCxnSpPr>
        <p:spPr>
          <a:xfrm flipH="1">
            <a:off x="2219528" y="4131923"/>
            <a:ext cx="1838092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029200" y="2971800"/>
            <a:ext cx="1509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 falls, K falls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1905000" y="4112467"/>
            <a:ext cx="23290" cy="38333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610584" y="5867400"/>
            <a:ext cx="42801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Comparative Statics (</a:t>
            </a:r>
            <a:r>
              <a:rPr lang="en-US" dirty="0" smtClean="0">
                <a:latin typeface="Arial"/>
                <a:cs typeface="Arial"/>
              </a:rPr>
              <a:t>∂L/∂v, ∂K/∂v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967978"/>
              </p:ext>
            </p:extLst>
          </p:nvPr>
        </p:nvGraphicFramePr>
        <p:xfrm>
          <a:off x="6858000" y="3581400"/>
          <a:ext cx="1363663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3" name="Equation" r:id="rId3" imgW="672840" imgH="1091880" progId="Equation.DSMT4">
                  <p:embed/>
                </p:oleObj>
              </mc:Choice>
              <mc:Fallback>
                <p:oleObj name="Equation" r:id="rId3" imgW="672840" imgH="10918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581400"/>
                        <a:ext cx="1363663" cy="221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62" name="Object 42"/>
          <p:cNvGraphicFramePr>
            <a:graphicFrameLocks noChangeAspect="1"/>
          </p:cNvGraphicFramePr>
          <p:nvPr/>
        </p:nvGraphicFramePr>
        <p:xfrm>
          <a:off x="1676400" y="1600200"/>
          <a:ext cx="3963987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4" name="Equation" r:id="rId5" imgW="1498320" imgH="1790640" progId="Equation.DSMT4">
                  <p:embed/>
                </p:oleObj>
              </mc:Choice>
              <mc:Fallback>
                <p:oleObj name="Equation" r:id="rId5" imgW="1498320" imgH="179064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3963987" cy="473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56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Comparative Statics (</a:t>
            </a:r>
            <a:r>
              <a:rPr lang="en-US" smtClean="0">
                <a:latin typeface="Arial" charset="0"/>
                <a:cs typeface="Arial" charset="0"/>
              </a:rPr>
              <a:t>∂L/∂p, ∂K/∂p</a:t>
            </a:r>
            <a:r>
              <a:rPr lang="en-US" smtClean="0"/>
              <a:t>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</a:t>
            </a:r>
            <a:r>
              <a:rPr lang="en-US" baseline="30000" smtClean="0"/>
              <a:t>*</a:t>
            </a:r>
            <a:r>
              <a:rPr lang="en-US" smtClean="0"/>
              <a:t> and L</a:t>
            </a:r>
            <a:r>
              <a:rPr lang="en-US" baseline="30000" smtClean="0"/>
              <a:t> * </a:t>
            </a:r>
            <a:r>
              <a:rPr lang="en-US" smtClean="0"/>
              <a:t> back into the FOC to create the following identities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634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992170"/>
              </p:ext>
            </p:extLst>
          </p:nvPr>
        </p:nvGraphicFramePr>
        <p:xfrm>
          <a:off x="1363663" y="2843213"/>
          <a:ext cx="3948112" cy="335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Equation" r:id="rId3" imgW="2019240" imgH="1714320" progId="Equation.DSMT4">
                  <p:embed/>
                </p:oleObj>
              </mc:Choice>
              <mc:Fallback>
                <p:oleObj name="Equation" r:id="rId3" imgW="2019240" imgH="171432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2843213"/>
                        <a:ext cx="3948112" cy="335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Comparative Statics (</a:t>
            </a:r>
            <a:r>
              <a:rPr lang="en-US" dirty="0" smtClean="0">
                <a:latin typeface="Arial"/>
                <a:cs typeface="Arial"/>
              </a:rPr>
              <a:t>∂L/∂p , ∂K/∂p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34723"/>
              </p:ext>
            </p:extLst>
          </p:nvPr>
        </p:nvGraphicFramePr>
        <p:xfrm>
          <a:off x="1295400" y="1676400"/>
          <a:ext cx="3902075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9" name="Equation" r:id="rId3" imgW="1473120" imgH="1790640" progId="Equation.DSMT4">
                  <p:embed/>
                </p:oleObj>
              </mc:Choice>
              <mc:Fallback>
                <p:oleObj name="Equation" r:id="rId3" imgW="1473120" imgH="179064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3902075" cy="474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 bwMode="auto">
          <a:xfrm>
            <a:off x="5943600" y="4191000"/>
            <a:ext cx="27432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So long as </a:t>
            </a:r>
            <a:r>
              <a:rPr lang="en-US" dirty="0" err="1" smtClean="0">
                <a:latin typeface="+mn-lt"/>
              </a:rPr>
              <a:t>f</a:t>
            </a:r>
            <a:r>
              <a:rPr lang="en-US" baseline="-25000" dirty="0" err="1" smtClean="0">
                <a:latin typeface="+mn-lt"/>
              </a:rPr>
              <a:t>KL</a:t>
            </a:r>
            <a:r>
              <a:rPr lang="en-US" dirty="0" smtClean="0">
                <a:latin typeface="+mn-lt"/>
              </a:rPr>
              <a:t> is positive or small, these will both be &gt; 0. Since an increase in P causes MR to rise, at least one of these must be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pPr eaLnBrk="1" hangingPunct="1"/>
            <a:r>
              <a:rPr lang="en-US" dirty="0" smtClean="0"/>
              <a:t>Price Taker </a:t>
            </a:r>
            <a:r>
              <a:rPr lang="en-US" dirty="0" err="1" smtClean="0"/>
              <a:t>vs</a:t>
            </a:r>
            <a:r>
              <a:rPr lang="en-US" dirty="0" smtClean="0"/>
              <a:t> Price Setter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81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Profit is TR-TC</a:t>
            </a:r>
          </a:p>
          <a:p>
            <a:pPr eaLnBrk="1" hangingPunct="1"/>
            <a:r>
              <a:rPr lang="en-US" sz="2800" dirty="0" smtClean="0"/>
              <a:t>Price Taker (competitive firm)</a:t>
            </a:r>
          </a:p>
          <a:p>
            <a:pPr lvl="1" eaLnBrk="1" hangingPunct="1"/>
            <a:r>
              <a:rPr lang="en-US" sz="2400" dirty="0" smtClean="0"/>
              <a:t>Treat the price they face as given when choosing quantity</a:t>
            </a:r>
          </a:p>
          <a:p>
            <a:pPr eaLnBrk="1" hangingPunct="1"/>
            <a:r>
              <a:rPr lang="en-US" sz="2800" dirty="0" smtClean="0"/>
              <a:t>Price Setter (single price, no strategic behavior)</a:t>
            </a:r>
          </a:p>
          <a:p>
            <a:pPr lvl="1" eaLnBrk="1" hangingPunct="1"/>
            <a:r>
              <a:rPr lang="en-US" sz="2400" dirty="0" smtClean="0"/>
              <a:t>Price is chosen along with quantity.</a:t>
            </a:r>
          </a:p>
          <a:p>
            <a:pPr eaLnBrk="1" hangingPunct="1"/>
            <a:r>
              <a:rPr lang="en-US" sz="2800" dirty="0" smtClean="0"/>
              <a:t>Short and long run options are the same</a:t>
            </a:r>
          </a:p>
          <a:p>
            <a:pPr lvl="1" eaLnBrk="1" hangingPunct="1"/>
            <a:r>
              <a:rPr lang="en-US" sz="2400" dirty="0" smtClean="0"/>
              <a:t>Short Run, quantity decision includes the shut down option</a:t>
            </a:r>
          </a:p>
          <a:p>
            <a:pPr lvl="1" eaLnBrk="1" hangingPunct="1"/>
            <a:r>
              <a:rPr lang="en-US" sz="2400" dirty="0" smtClean="0"/>
              <a:t>Long Run, consideration of returns to scale and entry and exit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Statics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Arial"/>
                <a:cs typeface="Arial"/>
              </a:rPr>
              <a:t>∂L/∂p, ∂K/∂p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533400"/>
          </a:xfrm>
        </p:spPr>
        <p:txBody>
          <a:bodyPr/>
          <a:lstStyle/>
          <a:p>
            <a:r>
              <a:rPr lang="en-US" dirty="0" smtClean="0"/>
              <a:t>Increase in p, increases MR, q* rises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590800"/>
            <a:ext cx="0" cy="3429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6019800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2971800"/>
            <a:ext cx="40386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 bwMode="auto">
          <a:xfrm>
            <a:off x="7620000" y="601980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76400" y="26670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</a:p>
        </p:txBody>
      </p:sp>
      <p:sp>
        <p:nvSpPr>
          <p:cNvPr id="12" name="Freeform 11"/>
          <p:cNvSpPr/>
          <p:nvPr/>
        </p:nvSpPr>
        <p:spPr>
          <a:xfrm>
            <a:off x="2895600" y="2917902"/>
            <a:ext cx="3579541" cy="23529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413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52800" y="2590800"/>
            <a:ext cx="3503341" cy="24291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038600" y="4419600"/>
            <a:ext cx="0" cy="1600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0" y="4191000"/>
            <a:ext cx="0" cy="18288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33600" y="4191000"/>
            <a:ext cx="24384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33600" y="4419600"/>
            <a:ext cx="1905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4953000" y="3352800"/>
            <a:ext cx="15610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 rises, K rises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1828800" y="4191000"/>
            <a:ext cx="0" cy="2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38600" y="62484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2667000"/>
            <a:ext cx="40386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Statics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latin typeface="Arial"/>
                <a:cs typeface="Arial"/>
              </a:rPr>
              <a:t>∂L/∂p, ∂K/∂p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533400"/>
          </a:xfrm>
        </p:spPr>
        <p:txBody>
          <a:bodyPr/>
          <a:lstStyle/>
          <a:p>
            <a:r>
              <a:rPr lang="en-US" dirty="0" smtClean="0"/>
              <a:t>Increase in p, increases MR, q* rises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590800"/>
            <a:ext cx="0" cy="3429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33600" y="6019800"/>
            <a:ext cx="533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33600" y="2971800"/>
            <a:ext cx="40386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 bwMode="auto">
          <a:xfrm>
            <a:off x="7620000" y="601980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1676400" y="266700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</a:p>
        </p:txBody>
      </p:sp>
      <p:sp>
        <p:nvSpPr>
          <p:cNvPr id="12" name="Freeform 11"/>
          <p:cNvSpPr/>
          <p:nvPr/>
        </p:nvSpPr>
        <p:spPr>
          <a:xfrm>
            <a:off x="2895600" y="2917902"/>
            <a:ext cx="3579541" cy="2352908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413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83204" y="3157653"/>
            <a:ext cx="3189249" cy="2220951"/>
          </a:xfrm>
          <a:custGeom>
            <a:avLst/>
            <a:gdLst>
              <a:gd name="connsiteX0" fmla="*/ 0 w 3579541"/>
              <a:gd name="connsiteY0" fmla="*/ 0 h 2352908"/>
              <a:gd name="connsiteX1" fmla="*/ 1304692 w 3579541"/>
              <a:gd name="connsiteY1" fmla="*/ 1572322 h 2352908"/>
              <a:gd name="connsiteX2" fmla="*/ 3579541 w 3579541"/>
              <a:gd name="connsiteY2" fmla="*/ 2352908 h 235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9541" h="2352908">
                <a:moveTo>
                  <a:pt x="0" y="0"/>
                </a:moveTo>
                <a:cubicBezTo>
                  <a:pt x="354051" y="590085"/>
                  <a:pt x="708102" y="1180171"/>
                  <a:pt x="1304692" y="1572322"/>
                </a:cubicBezTo>
                <a:cubicBezTo>
                  <a:pt x="1901282" y="1964473"/>
                  <a:pt x="2740411" y="2158690"/>
                  <a:pt x="3579541" y="2352908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038600" y="4419600"/>
            <a:ext cx="0" cy="1600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1"/>
          </p:cNvCxnSpPr>
          <p:nvPr/>
        </p:nvCxnSpPr>
        <p:spPr>
          <a:xfrm flipH="1">
            <a:off x="5226204" y="4641795"/>
            <a:ext cx="19437" cy="141145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1"/>
          </p:cNvCxnSpPr>
          <p:nvPr/>
        </p:nvCxnSpPr>
        <p:spPr>
          <a:xfrm flipH="1">
            <a:off x="2133600" y="4641795"/>
            <a:ext cx="3112041" cy="640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33600" y="4419600"/>
            <a:ext cx="1905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 bwMode="auto">
          <a:xfrm>
            <a:off x="5334000" y="2819400"/>
            <a:ext cx="15354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 rises, K falls</a:t>
            </a:r>
          </a:p>
          <a:p>
            <a:r>
              <a:rPr lang="en-US" dirty="0" smtClean="0">
                <a:latin typeface="+mn-lt"/>
              </a:rPr>
              <a:t>K inferior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828800" y="4419600"/>
            <a:ext cx="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38600" y="6248400"/>
            <a:ext cx="1143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2667000"/>
            <a:ext cx="40386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 bwMode="auto">
          <a:xfrm>
            <a:off x="6248400" y="3962400"/>
            <a:ext cx="2209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Obviously, L could be inferior instead</a:t>
            </a:r>
          </a:p>
        </p:txBody>
      </p:sp>
      <p:sp>
        <p:nvSpPr>
          <p:cNvPr id="42" name="Freeform 41"/>
          <p:cNvSpPr/>
          <p:nvPr/>
        </p:nvSpPr>
        <p:spPr>
          <a:xfrm>
            <a:off x="2152185" y="4343399"/>
            <a:ext cx="4096215" cy="1667107"/>
          </a:xfrm>
          <a:custGeom>
            <a:avLst/>
            <a:gdLst>
              <a:gd name="connsiteX0" fmla="*/ 0 w 3668752"/>
              <a:gd name="connsiteY0" fmla="*/ 1667107 h 1667107"/>
              <a:gd name="connsiteX1" fmla="*/ 780586 w 3668752"/>
              <a:gd name="connsiteY1" fmla="*/ 518532 h 1667107"/>
              <a:gd name="connsiteX2" fmla="*/ 2085278 w 3668752"/>
              <a:gd name="connsiteY2" fmla="*/ 39029 h 1667107"/>
              <a:gd name="connsiteX3" fmla="*/ 2732049 w 3668752"/>
              <a:gd name="connsiteY3" fmla="*/ 284356 h 1667107"/>
              <a:gd name="connsiteX4" fmla="*/ 3668752 w 3668752"/>
              <a:gd name="connsiteY4" fmla="*/ 239751 h 1667107"/>
              <a:gd name="connsiteX0" fmla="*/ 0 w 3668752"/>
              <a:gd name="connsiteY0" fmla="*/ 1689100 h 1689100"/>
              <a:gd name="connsiteX1" fmla="*/ 780586 w 3668752"/>
              <a:gd name="connsiteY1" fmla="*/ 540525 h 1689100"/>
              <a:gd name="connsiteX2" fmla="*/ 2085278 w 3668752"/>
              <a:gd name="connsiteY2" fmla="*/ 61022 h 1689100"/>
              <a:gd name="connsiteX3" fmla="*/ 2724615 w 3668752"/>
              <a:gd name="connsiteY3" fmla="*/ 174393 h 1689100"/>
              <a:gd name="connsiteX4" fmla="*/ 3668752 w 3668752"/>
              <a:gd name="connsiteY4" fmla="*/ 261744 h 1689100"/>
              <a:gd name="connsiteX0" fmla="*/ 0 w 3943815"/>
              <a:gd name="connsiteY0" fmla="*/ 1689100 h 1689100"/>
              <a:gd name="connsiteX1" fmla="*/ 780586 w 3943815"/>
              <a:gd name="connsiteY1" fmla="*/ 540525 h 1689100"/>
              <a:gd name="connsiteX2" fmla="*/ 2085278 w 3943815"/>
              <a:gd name="connsiteY2" fmla="*/ 61022 h 1689100"/>
              <a:gd name="connsiteX3" fmla="*/ 2724615 w 3943815"/>
              <a:gd name="connsiteY3" fmla="*/ 174393 h 1689100"/>
              <a:gd name="connsiteX4" fmla="*/ 3943815 w 3943815"/>
              <a:gd name="connsiteY4" fmla="*/ 479193 h 1689100"/>
              <a:gd name="connsiteX0" fmla="*/ 0 w 3943815"/>
              <a:gd name="connsiteY0" fmla="*/ 1689100 h 1689100"/>
              <a:gd name="connsiteX1" fmla="*/ 780586 w 3943815"/>
              <a:gd name="connsiteY1" fmla="*/ 540525 h 1689100"/>
              <a:gd name="connsiteX2" fmla="*/ 2085278 w 3943815"/>
              <a:gd name="connsiteY2" fmla="*/ 61022 h 1689100"/>
              <a:gd name="connsiteX3" fmla="*/ 2724615 w 3943815"/>
              <a:gd name="connsiteY3" fmla="*/ 174393 h 1689100"/>
              <a:gd name="connsiteX4" fmla="*/ 3943815 w 3943815"/>
              <a:gd name="connsiteY4" fmla="*/ 479193 h 1689100"/>
              <a:gd name="connsiteX0" fmla="*/ 0 w 3943815"/>
              <a:gd name="connsiteY0" fmla="*/ 1689100 h 1689100"/>
              <a:gd name="connsiteX1" fmla="*/ 780586 w 3943815"/>
              <a:gd name="connsiteY1" fmla="*/ 540525 h 1689100"/>
              <a:gd name="connsiteX2" fmla="*/ 2085278 w 3943815"/>
              <a:gd name="connsiteY2" fmla="*/ 61022 h 1689100"/>
              <a:gd name="connsiteX3" fmla="*/ 2724615 w 3943815"/>
              <a:gd name="connsiteY3" fmla="*/ 174393 h 1689100"/>
              <a:gd name="connsiteX4" fmla="*/ 3943815 w 3943815"/>
              <a:gd name="connsiteY4" fmla="*/ 479193 h 1689100"/>
              <a:gd name="connsiteX0" fmla="*/ 0 w 3943815"/>
              <a:gd name="connsiteY0" fmla="*/ 1728129 h 1728129"/>
              <a:gd name="connsiteX1" fmla="*/ 780586 w 3943815"/>
              <a:gd name="connsiteY1" fmla="*/ 579554 h 1728129"/>
              <a:gd name="connsiteX2" fmla="*/ 2191215 w 3943815"/>
              <a:gd name="connsiteY2" fmla="*/ 61022 h 1728129"/>
              <a:gd name="connsiteX3" fmla="*/ 2724615 w 3943815"/>
              <a:gd name="connsiteY3" fmla="*/ 213422 h 1728129"/>
              <a:gd name="connsiteX4" fmla="*/ 3943815 w 3943815"/>
              <a:gd name="connsiteY4" fmla="*/ 518222 h 1728129"/>
              <a:gd name="connsiteX0" fmla="*/ 0 w 3943815"/>
              <a:gd name="connsiteY0" fmla="*/ 1667107 h 1667107"/>
              <a:gd name="connsiteX1" fmla="*/ 780586 w 3943815"/>
              <a:gd name="connsiteY1" fmla="*/ 518532 h 1667107"/>
              <a:gd name="connsiteX2" fmla="*/ 2191215 w 3943815"/>
              <a:gd name="connsiteY2" fmla="*/ 0 h 1667107"/>
              <a:gd name="connsiteX3" fmla="*/ 2724615 w 3943815"/>
              <a:gd name="connsiteY3" fmla="*/ 152400 h 1667107"/>
              <a:gd name="connsiteX4" fmla="*/ 3943815 w 3943815"/>
              <a:gd name="connsiteY4" fmla="*/ 457200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724615 w 4172415"/>
              <a:gd name="connsiteY3" fmla="*/ 152400 h 1667107"/>
              <a:gd name="connsiteX4" fmla="*/ 4172415 w 4172415"/>
              <a:gd name="connsiteY4" fmla="*/ 5334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228601 h 1667107"/>
              <a:gd name="connsiteX4" fmla="*/ 4172415 w 4172415"/>
              <a:gd name="connsiteY4" fmla="*/ 5334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152401 h 1667107"/>
              <a:gd name="connsiteX4" fmla="*/ 4172415 w 4172415"/>
              <a:gd name="connsiteY4" fmla="*/ 5334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152401 h 1667107"/>
              <a:gd name="connsiteX4" fmla="*/ 4172415 w 4172415"/>
              <a:gd name="connsiteY4" fmla="*/ 6096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152401 h 1667107"/>
              <a:gd name="connsiteX4" fmla="*/ 4172415 w 4172415"/>
              <a:gd name="connsiteY4" fmla="*/ 6096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152401 h 1667107"/>
              <a:gd name="connsiteX4" fmla="*/ 4172415 w 4172415"/>
              <a:gd name="connsiteY4" fmla="*/ 6858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228601 h 1667107"/>
              <a:gd name="connsiteX4" fmla="*/ 4172415 w 4172415"/>
              <a:gd name="connsiteY4" fmla="*/ 685801 h 1667107"/>
              <a:gd name="connsiteX0" fmla="*/ 0 w 4172415"/>
              <a:gd name="connsiteY0" fmla="*/ 1667107 h 1667107"/>
              <a:gd name="connsiteX1" fmla="*/ 780586 w 4172415"/>
              <a:gd name="connsiteY1" fmla="*/ 518532 h 1667107"/>
              <a:gd name="connsiteX2" fmla="*/ 2191215 w 4172415"/>
              <a:gd name="connsiteY2" fmla="*/ 0 h 1667107"/>
              <a:gd name="connsiteX3" fmla="*/ 2800815 w 4172415"/>
              <a:gd name="connsiteY3" fmla="*/ 228601 h 1667107"/>
              <a:gd name="connsiteX4" fmla="*/ 4172415 w 4172415"/>
              <a:gd name="connsiteY4" fmla="*/ 685801 h 1667107"/>
              <a:gd name="connsiteX0" fmla="*/ 0 w 4096215"/>
              <a:gd name="connsiteY0" fmla="*/ 1667107 h 1667107"/>
              <a:gd name="connsiteX1" fmla="*/ 780586 w 4096215"/>
              <a:gd name="connsiteY1" fmla="*/ 518532 h 1667107"/>
              <a:gd name="connsiteX2" fmla="*/ 2191215 w 4096215"/>
              <a:gd name="connsiteY2" fmla="*/ 0 h 1667107"/>
              <a:gd name="connsiteX3" fmla="*/ 2800815 w 4096215"/>
              <a:gd name="connsiteY3" fmla="*/ 228601 h 1667107"/>
              <a:gd name="connsiteX4" fmla="*/ 4096215 w 4096215"/>
              <a:gd name="connsiteY4" fmla="*/ 533401 h 166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6215" h="1667107">
                <a:moveTo>
                  <a:pt x="0" y="1667107"/>
                </a:moveTo>
                <a:cubicBezTo>
                  <a:pt x="216520" y="1228492"/>
                  <a:pt x="415384" y="796383"/>
                  <a:pt x="780586" y="518532"/>
                </a:cubicBezTo>
                <a:cubicBezTo>
                  <a:pt x="1145788" y="240681"/>
                  <a:pt x="1867210" y="61022"/>
                  <a:pt x="2191215" y="0"/>
                </a:cubicBezTo>
                <a:cubicBezTo>
                  <a:pt x="2550532" y="43056"/>
                  <a:pt x="2461322" y="112443"/>
                  <a:pt x="2800815" y="228601"/>
                </a:cubicBezTo>
                <a:cubicBezTo>
                  <a:pt x="3114288" y="342901"/>
                  <a:pt x="3622288" y="408879"/>
                  <a:pt x="4096215" y="533401"/>
                </a:cubicBezTo>
              </a:path>
            </a:pathLst>
          </a:custGeom>
          <a:ln w="3175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 bwMode="auto">
          <a:xfrm>
            <a:off x="152400" y="5257800"/>
            <a:ext cx="16145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Expansion path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905000" y="5410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Comparative Statics (</a:t>
            </a:r>
            <a:r>
              <a:rPr lang="en-US" smtClean="0">
                <a:latin typeface="Arial" charset="0"/>
                <a:cs typeface="Arial" charset="0"/>
              </a:rPr>
              <a:t>∂q/∂p)</a:t>
            </a:r>
            <a:endParaRPr lang="en-US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dirty="0" smtClean="0"/>
              <a:t>q = f(L,K)</a:t>
            </a:r>
          </a:p>
          <a:p>
            <a:pPr eaLnBrk="1" hangingPunct="1"/>
            <a:r>
              <a:rPr lang="en-US" dirty="0" smtClean="0"/>
              <a:t>q</a:t>
            </a:r>
            <a:r>
              <a:rPr lang="en-US" baseline="30000" dirty="0" smtClean="0"/>
              <a:t>*</a:t>
            </a:r>
            <a:r>
              <a:rPr lang="en-US" dirty="0" smtClean="0"/>
              <a:t>=f(</a:t>
            </a:r>
            <a:r>
              <a:rPr lang="en-US" dirty="0" smtClean="0">
                <a:sym typeface="Symbol" pitchFamily="18" charset="2"/>
              </a:rPr>
              <a:t>L</a:t>
            </a:r>
            <a:r>
              <a:rPr lang="en-US" baseline="30000" dirty="0" smtClean="0">
                <a:sym typeface="Symbol" pitchFamily="18" charset="2"/>
              </a:rPr>
              <a:t>*</a:t>
            </a:r>
            <a:r>
              <a:rPr lang="en-US" dirty="0" smtClean="0">
                <a:sym typeface="Symbol" pitchFamily="18" charset="2"/>
              </a:rPr>
              <a:t>=L(</a:t>
            </a:r>
            <a:r>
              <a:rPr lang="en-US" dirty="0" err="1" smtClean="0">
                <a:sym typeface="Symbol" pitchFamily="18" charset="2"/>
              </a:rPr>
              <a:t>w,v,p</a:t>
            </a:r>
            <a:r>
              <a:rPr lang="en-US" dirty="0" smtClean="0">
                <a:sym typeface="Symbol" pitchFamily="18" charset="2"/>
              </a:rPr>
              <a:t>),K</a:t>
            </a:r>
            <a:r>
              <a:rPr lang="en-US" baseline="30000" dirty="0" smtClean="0">
                <a:sym typeface="Symbol" pitchFamily="18" charset="2"/>
              </a:rPr>
              <a:t>*</a:t>
            </a:r>
            <a:r>
              <a:rPr lang="en-US" dirty="0" smtClean="0">
                <a:sym typeface="Symbol" pitchFamily="18" charset="2"/>
              </a:rPr>
              <a:t>=K(</a:t>
            </a:r>
            <a:r>
              <a:rPr lang="en-US" dirty="0" err="1" smtClean="0">
                <a:sym typeface="Symbol" pitchFamily="18" charset="2"/>
              </a:rPr>
              <a:t>w,v,p</a:t>
            </a:r>
            <a:r>
              <a:rPr lang="en-US" dirty="0" smtClean="0">
                <a:sym typeface="Symbol" pitchFamily="18" charset="2"/>
              </a:rPr>
              <a:t>))</a:t>
            </a:r>
          </a:p>
          <a:p>
            <a:pPr eaLnBrk="1" hangingPunct="1"/>
            <a:r>
              <a:rPr lang="en-US" dirty="0" smtClean="0">
                <a:sym typeface="Symbol" pitchFamily="18" charset="2"/>
              </a:rPr>
              <a:t>How does this respond to a change in p?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/>
          </a:p>
        </p:txBody>
      </p:sp>
      <p:graphicFrame>
        <p:nvGraphicFramePr>
          <p:cNvPr id="6554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899065"/>
              </p:ext>
            </p:extLst>
          </p:nvPr>
        </p:nvGraphicFramePr>
        <p:xfrm>
          <a:off x="2343150" y="3044825"/>
          <a:ext cx="2692400" cy="357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75" name="Equation" r:id="rId3" imgW="1206360" imgH="1600200" progId="Equation.DSMT4">
                  <p:embed/>
                </p:oleObj>
              </mc:Choice>
              <mc:Fallback>
                <p:oleObj name="Equation" r:id="rId3" imgW="1206360" imgH="16002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3044825"/>
                        <a:ext cx="2692400" cy="357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Comparative Statics (</a:t>
            </a:r>
            <a:r>
              <a:rPr lang="en-US" dirty="0" smtClean="0">
                <a:latin typeface="Arial" charset="0"/>
                <a:cs typeface="Arial" charset="0"/>
              </a:rPr>
              <a:t>∂q/∂p)</a:t>
            </a:r>
            <a:endParaRPr lang="en-US" dirty="0" smtClean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dirty="0" smtClean="0">
                <a:sym typeface="Symbol" pitchFamily="18" charset="2"/>
              </a:rPr>
              <a:t>And so we can substitute to get:</a:t>
            </a:r>
          </a:p>
          <a:p>
            <a:pPr eaLnBrk="1" hangingPunct="1"/>
            <a:endParaRPr lang="en-US" dirty="0" smtClean="0">
              <a:sym typeface="Symbol" pitchFamily="18" charset="2"/>
            </a:endParaRPr>
          </a:p>
          <a:p>
            <a:pPr eaLnBrk="1" hangingPunct="1"/>
            <a:endParaRPr lang="en-US" dirty="0" smtClean="0"/>
          </a:p>
        </p:txBody>
      </p:sp>
      <p:graphicFrame>
        <p:nvGraphicFramePr>
          <p:cNvPr id="6656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963747"/>
              </p:ext>
            </p:extLst>
          </p:nvPr>
        </p:nvGraphicFramePr>
        <p:xfrm>
          <a:off x="357188" y="1993900"/>
          <a:ext cx="8275637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9" name="Equation" r:id="rId3" imgW="4076640" imgH="2158920" progId="Equation.DSMT4">
                  <p:embed/>
                </p:oleObj>
              </mc:Choice>
              <mc:Fallback>
                <p:oleObj name="Equation" r:id="rId3" imgW="4076640" imgH="215892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993900"/>
                        <a:ext cx="8275637" cy="438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Short Run and the Long Run</a:t>
            </a:r>
            <a:br>
              <a:rPr lang="en-US" dirty="0" smtClean="0"/>
            </a:br>
            <a:r>
              <a:rPr lang="en-US" dirty="0" smtClean="0"/>
              <a:t>Le </a:t>
            </a:r>
            <a:r>
              <a:rPr lang="en-US" dirty="0" err="1" smtClean="0"/>
              <a:t>Châteliar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9548"/>
          </a:xfrm>
        </p:spPr>
        <p:txBody>
          <a:bodyPr/>
          <a:lstStyle/>
          <a:p>
            <a:r>
              <a:rPr lang="en-US" dirty="0" smtClean="0"/>
              <a:t>How does the short run demand for L differ from the long run demand?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19948" y="2908610"/>
            <a:ext cx="0" cy="30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19948" y="5956610"/>
            <a:ext cx="449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419948" y="3442010"/>
            <a:ext cx="4171485" cy="251460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19948" y="4724400"/>
            <a:ext cx="468537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48436" y="4741644"/>
            <a:ext cx="0" cy="12452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 bwMode="auto">
          <a:xfrm>
            <a:off x="5915748" y="6185210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971182" y="4539734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  <a:r>
              <a:rPr lang="en-US" baseline="30000" dirty="0" smtClean="0">
                <a:latin typeface="+mn-lt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971182" y="2908610"/>
            <a:ext cx="3513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3343964" y="6083661"/>
            <a:ext cx="4026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  <a:r>
              <a:rPr lang="en-US" baseline="30000" dirty="0" smtClean="0">
                <a:latin typeface="+mn-lt"/>
              </a:rPr>
              <a:t>*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442250" y="3277942"/>
            <a:ext cx="1935167" cy="267866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30"/>
          <p:cNvSpPr/>
          <p:nvPr/>
        </p:nvSpPr>
        <p:spPr>
          <a:xfrm>
            <a:off x="1651578" y="3597456"/>
            <a:ext cx="4427035" cy="1884556"/>
          </a:xfrm>
          <a:custGeom>
            <a:avLst/>
            <a:gdLst>
              <a:gd name="connsiteX0" fmla="*/ 0 w 4460488"/>
              <a:gd name="connsiteY0" fmla="*/ 0 h 1828800"/>
              <a:gd name="connsiteX1" fmla="*/ 747132 w 4460488"/>
              <a:gd name="connsiteY1" fmla="*/ 970156 h 1828800"/>
              <a:gd name="connsiteX2" fmla="*/ 2062976 w 4460488"/>
              <a:gd name="connsiteY2" fmla="*/ 1628078 h 1828800"/>
              <a:gd name="connsiteX3" fmla="*/ 4460488 w 4460488"/>
              <a:gd name="connsiteY3" fmla="*/ 1828800 h 1828800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7035" h="1884556">
                <a:moveTo>
                  <a:pt x="0" y="0"/>
                </a:moveTo>
                <a:cubicBezTo>
                  <a:pt x="112442" y="360557"/>
                  <a:pt x="375425" y="745273"/>
                  <a:pt x="713679" y="1025912"/>
                </a:cubicBezTo>
                <a:cubicBezTo>
                  <a:pt x="1051933" y="1306551"/>
                  <a:pt x="1410630" y="1540727"/>
                  <a:pt x="2029523" y="1683834"/>
                </a:cubicBezTo>
                <a:cubicBezTo>
                  <a:pt x="2648416" y="1826941"/>
                  <a:pt x="3537725" y="1855748"/>
                  <a:pt x="4427035" y="188455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430993" y="3386255"/>
            <a:ext cx="4427035" cy="1884556"/>
          </a:xfrm>
          <a:custGeom>
            <a:avLst/>
            <a:gdLst>
              <a:gd name="connsiteX0" fmla="*/ 0 w 4460488"/>
              <a:gd name="connsiteY0" fmla="*/ 0 h 1828800"/>
              <a:gd name="connsiteX1" fmla="*/ 747132 w 4460488"/>
              <a:gd name="connsiteY1" fmla="*/ 970156 h 1828800"/>
              <a:gd name="connsiteX2" fmla="*/ 2062976 w 4460488"/>
              <a:gd name="connsiteY2" fmla="*/ 1628078 h 1828800"/>
              <a:gd name="connsiteX3" fmla="*/ 4460488 w 4460488"/>
              <a:gd name="connsiteY3" fmla="*/ 1828800 h 1828800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  <a:gd name="connsiteX0" fmla="*/ 0 w 4427035"/>
              <a:gd name="connsiteY0" fmla="*/ 0 h 1884556"/>
              <a:gd name="connsiteX1" fmla="*/ 713679 w 4427035"/>
              <a:gd name="connsiteY1" fmla="*/ 1025912 h 1884556"/>
              <a:gd name="connsiteX2" fmla="*/ 2029523 w 4427035"/>
              <a:gd name="connsiteY2" fmla="*/ 1683834 h 1884556"/>
              <a:gd name="connsiteX3" fmla="*/ 4427035 w 4427035"/>
              <a:gd name="connsiteY3" fmla="*/ 1884556 h 188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7035" h="1884556">
                <a:moveTo>
                  <a:pt x="0" y="0"/>
                </a:moveTo>
                <a:cubicBezTo>
                  <a:pt x="112442" y="360557"/>
                  <a:pt x="375425" y="745273"/>
                  <a:pt x="713679" y="1025912"/>
                </a:cubicBezTo>
                <a:cubicBezTo>
                  <a:pt x="1051933" y="1306551"/>
                  <a:pt x="1410630" y="1540727"/>
                  <a:pt x="2029523" y="1683834"/>
                </a:cubicBezTo>
                <a:cubicBezTo>
                  <a:pt x="2648416" y="1826941"/>
                  <a:pt x="3537725" y="1855748"/>
                  <a:pt x="4427035" y="188455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 bwMode="auto">
          <a:xfrm>
            <a:off x="6947236" y="5112680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  <a:r>
              <a:rPr lang="en-US" baseline="30000" dirty="0" smtClean="0">
                <a:latin typeface="+mn-lt"/>
              </a:rPr>
              <a:t>*</a:t>
            </a:r>
            <a:r>
              <a:rPr lang="en-US" dirty="0" smtClean="0">
                <a:latin typeface="+mn-lt"/>
              </a:rPr>
              <a:t>(w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 bwMode="auto">
          <a:xfrm>
            <a:off x="6166651" y="5449746"/>
            <a:ext cx="77457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  <a:r>
              <a:rPr lang="en-US" baseline="30000" dirty="0" smtClean="0">
                <a:latin typeface="+mn-lt"/>
              </a:rPr>
              <a:t>*</a:t>
            </a:r>
            <a:r>
              <a:rPr lang="en-US" dirty="0" smtClean="0">
                <a:latin typeface="+mn-lt"/>
              </a:rPr>
              <a:t>(w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)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2486748" y="4733022"/>
            <a:ext cx="0" cy="12452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 bwMode="auto">
          <a:xfrm>
            <a:off x="2324126" y="6099717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L</a:t>
            </a:r>
            <a:r>
              <a:rPr lang="en-US" baseline="-25000" dirty="0" err="1"/>
              <a:t>s</a:t>
            </a:r>
            <a:r>
              <a:rPr lang="en-US" baseline="30000" dirty="0" smtClean="0">
                <a:latin typeface="+mn-lt"/>
              </a:rPr>
              <a:t>*</a:t>
            </a:r>
            <a:endParaRPr lang="en-US" baseline="-2500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 bwMode="auto">
          <a:xfrm>
            <a:off x="1802509" y="6099717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L</a:t>
            </a:r>
            <a:r>
              <a:rPr lang="en-US" baseline="-25000" dirty="0" smtClean="0"/>
              <a:t>L</a:t>
            </a:r>
            <a:r>
              <a:rPr lang="en-US" baseline="30000" dirty="0" smtClean="0">
                <a:latin typeface="+mn-lt"/>
              </a:rPr>
              <a:t>*</a:t>
            </a:r>
            <a:endParaRPr lang="en-US" baseline="-25000" dirty="0" smtClean="0">
              <a:latin typeface="+mn-lt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1322560" y="3344696"/>
            <a:ext cx="1935167" cy="267866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953348" y="4204526"/>
            <a:ext cx="0" cy="175208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 bwMode="auto">
          <a:xfrm>
            <a:off x="932710" y="4019860"/>
            <a:ext cx="4283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K</a:t>
            </a:r>
            <a:r>
              <a:rPr lang="en-US" baseline="30000" dirty="0" smtClean="0">
                <a:latin typeface="+mn-lt"/>
              </a:rPr>
              <a:t>2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1419948" y="4204526"/>
            <a:ext cx="45119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 bwMode="auto">
          <a:xfrm>
            <a:off x="5638800" y="3344696"/>
            <a:ext cx="25402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Increase in the wage rate</a:t>
            </a:r>
          </a:p>
        </p:txBody>
      </p:sp>
    </p:spTree>
    <p:extLst>
      <p:ext uri="{BB962C8B-B14F-4D97-AF65-F5344CB8AC3E}">
        <p14:creationId xmlns:p14="http://schemas.microsoft.com/office/powerpoint/2010/main" val="6274247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Profit Max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757355"/>
              </p:ext>
            </p:extLst>
          </p:nvPr>
        </p:nvGraphicFramePr>
        <p:xfrm>
          <a:off x="455613" y="1339850"/>
          <a:ext cx="7239000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7" name="Equation" r:id="rId3" imgW="4241520" imgH="3111480" progId="Equation.DSMT4">
                  <p:embed/>
                </p:oleObj>
              </mc:Choice>
              <mc:Fallback>
                <p:oleObj name="Equation" r:id="rId3" imgW="4241520" imgH="311148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1339850"/>
                        <a:ext cx="7239000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6567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Run vs. Short Run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02569"/>
              </p:ext>
            </p:extLst>
          </p:nvPr>
        </p:nvGraphicFramePr>
        <p:xfrm>
          <a:off x="1944688" y="1392238"/>
          <a:ext cx="5072062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9" name="Equation" r:id="rId3" imgW="2971800" imgH="2514600" progId="Equation.DSMT4">
                  <p:embed/>
                </p:oleObj>
              </mc:Choice>
              <mc:Fallback>
                <p:oleObj name="Equation" r:id="rId3" imgW="2971800" imgH="251460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392238"/>
                        <a:ext cx="5072062" cy="429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5873349" y="5480451"/>
            <a:ext cx="350518" cy="81961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 bwMode="auto">
          <a:xfrm>
            <a:off x="5486400" y="6096000"/>
            <a:ext cx="13404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&gt; 0, by SOC</a:t>
            </a:r>
          </a:p>
        </p:txBody>
      </p:sp>
      <p:sp>
        <p:nvSpPr>
          <p:cNvPr id="7" name="Oval 6"/>
          <p:cNvSpPr/>
          <p:nvPr/>
        </p:nvSpPr>
        <p:spPr>
          <a:xfrm>
            <a:off x="6609944" y="5085944"/>
            <a:ext cx="4572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6934200" y="4572000"/>
            <a:ext cx="2020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And we can deduce</a:t>
            </a:r>
          </a:p>
        </p:txBody>
      </p:sp>
      <p:cxnSp>
        <p:nvCxnSpPr>
          <p:cNvPr id="10" name="Straight Arrow Connector 9"/>
          <p:cNvCxnSpPr>
            <a:endCxn id="7" idx="7"/>
          </p:cNvCxnSpPr>
          <p:nvPr/>
        </p:nvCxnSpPr>
        <p:spPr>
          <a:xfrm flipH="1">
            <a:off x="7000189" y="4953000"/>
            <a:ext cx="238811" cy="1887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6805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Run Profit 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/>
          <a:lstStyle/>
          <a:p>
            <a:r>
              <a:rPr lang="en-US" dirty="0" smtClean="0"/>
              <a:t>Input demand in the long run is more elastic.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688715"/>
              </p:ext>
            </p:extLst>
          </p:nvPr>
        </p:nvGraphicFramePr>
        <p:xfrm>
          <a:off x="901700" y="1917700"/>
          <a:ext cx="5564188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4" name="Equation" r:id="rId3" imgW="3263760" imgH="1777680" progId="Equation.DSMT4">
                  <p:embed/>
                </p:oleObj>
              </mc:Choice>
              <mc:Fallback>
                <p:oleObj name="Equation" r:id="rId3" imgW="3263760" imgH="17776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917700"/>
                        <a:ext cx="5564188" cy="302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762000" y="5105400"/>
            <a:ext cx="7848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“These types of relations are …referred to as Le </a:t>
            </a:r>
            <a:r>
              <a:rPr lang="en-US" dirty="0" err="1" smtClean="0">
                <a:latin typeface="+mn-lt"/>
              </a:rPr>
              <a:t>Châtelier</a:t>
            </a:r>
            <a:r>
              <a:rPr lang="en-US" dirty="0" smtClean="0">
                <a:latin typeface="+mn-lt"/>
              </a:rPr>
              <a:t> effects, after the similar tendency of thermodynamic systems to exhibit the same types of responses.” –Silberberg, 3</a:t>
            </a:r>
            <a:r>
              <a:rPr lang="en-US" baseline="30000" dirty="0" smtClean="0">
                <a:latin typeface="+mn-lt"/>
              </a:rPr>
              <a:t>rd</a:t>
            </a:r>
            <a:r>
              <a:rPr lang="en-US" dirty="0" smtClean="0">
                <a:latin typeface="+mn-lt"/>
              </a:rPr>
              <a:t> ed. (p. 85)</a:t>
            </a:r>
          </a:p>
        </p:txBody>
      </p:sp>
    </p:spTree>
    <p:extLst>
      <p:ext uri="{BB962C8B-B14F-4D97-AF65-F5344CB8AC3E}">
        <p14:creationId xmlns:p14="http://schemas.microsoft.com/office/powerpoint/2010/main" val="27062872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Cobb-Douglas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cases: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815420"/>
              </p:ext>
            </p:extLst>
          </p:nvPr>
        </p:nvGraphicFramePr>
        <p:xfrm>
          <a:off x="1652588" y="2527300"/>
          <a:ext cx="2409825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2" name="Equation" r:id="rId3" imgW="1193760" imgH="1384200" progId="Equation.DSMT4">
                  <p:embed/>
                </p:oleObj>
              </mc:Choice>
              <mc:Fallback>
                <p:oleObj name="Equation" r:id="rId3" imgW="1193760" imgH="13842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527300"/>
                        <a:ext cx="2409825" cy="2792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3124200" y="457200"/>
          <a:ext cx="28194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2" name="Equation" r:id="rId3" imgW="1397000" imgH="431800" progId="Equation.DSMT4">
                  <p:embed/>
                </p:oleObj>
              </mc:Choice>
              <mc:Fallback>
                <p:oleObj name="Equation" r:id="rId3" imgW="1397000" imgH="4318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"/>
                        <a:ext cx="28194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43051"/>
              </p:ext>
            </p:extLst>
          </p:nvPr>
        </p:nvGraphicFramePr>
        <p:xfrm>
          <a:off x="939800" y="2070100"/>
          <a:ext cx="6997700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3" name="Equation" r:id="rId5" imgW="6997680" imgH="2958840" progId="Equation.DSMT4">
                  <p:embed/>
                </p:oleObj>
              </mc:Choice>
              <mc:Fallback>
                <p:oleObj name="Equation" r:id="rId5" imgW="6997680" imgH="295884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2070100"/>
                        <a:ext cx="6997700" cy="295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mtClean="0"/>
              <a:t>Profit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Profit = TR-TC</a:t>
            </a:r>
          </a:p>
          <a:p>
            <a:pPr lvl="1" eaLnBrk="1" hangingPunct="1"/>
            <a:r>
              <a:rPr lang="en-US" dirty="0" smtClean="0"/>
              <a:t>Total costs include all implicit and explicit costs (unlike accounting cost that would only include explicit costs).</a:t>
            </a:r>
          </a:p>
          <a:p>
            <a:pPr lvl="2" eaLnBrk="1" hangingPunct="1"/>
            <a:r>
              <a:rPr lang="en-US" dirty="0" smtClean="0"/>
              <a:t>In our model, we assume the firm rents capital at a rate of v. But that is exactly the same as if the firm owned the capital but could rent it out to another firm at a rate of v.</a:t>
            </a:r>
          </a:p>
          <a:p>
            <a:pPr lvl="2" eaLnBrk="1" hangingPunct="1"/>
            <a:r>
              <a:rPr lang="en-US" dirty="0" smtClean="0"/>
              <a:t>Accounting profit using the firm’s owned resources in the next best alternative use</a:t>
            </a:r>
          </a:p>
          <a:p>
            <a:pPr lvl="3" eaLnBrk="1" hangingPunct="1"/>
            <a:r>
              <a:rPr lang="en-US" dirty="0" smtClean="0"/>
              <a:t>Includes Value of the entrepreneur’s time </a:t>
            </a:r>
          </a:p>
          <a:p>
            <a:pPr lvl="3" eaLnBrk="1" hangingPunct="1"/>
            <a:r>
              <a:rPr lang="en-US" dirty="0" smtClean="0"/>
              <a:t>Selling off owned factors and investing elsewhere</a:t>
            </a:r>
          </a:p>
          <a:p>
            <a:pPr lvl="1" eaLnBrk="1" hangingPunct="1"/>
            <a:r>
              <a:rPr lang="en-US" dirty="0" smtClean="0"/>
              <a:t>For us, SC = VC + FC = </a:t>
            </a:r>
            <a:r>
              <a:rPr lang="en-US" dirty="0" err="1" smtClean="0"/>
              <a:t>wL</a:t>
            </a:r>
            <a:r>
              <a:rPr lang="en-US" dirty="0" smtClean="0"/>
              <a:t> + </a:t>
            </a:r>
            <a:r>
              <a:rPr lang="en-US" dirty="0" err="1" smtClean="0"/>
              <a:t>vK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3124200" y="457200"/>
          <a:ext cx="28194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0" name="Equation" r:id="rId3" imgW="1397000" imgH="431800" progId="Equation.DSMT4">
                  <p:embed/>
                </p:oleObj>
              </mc:Choice>
              <mc:Fallback>
                <p:oleObj name="Equation" r:id="rId3" imgW="1397000" imgH="4318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"/>
                        <a:ext cx="28194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43242"/>
              </p:ext>
            </p:extLst>
          </p:nvPr>
        </p:nvGraphicFramePr>
        <p:xfrm>
          <a:off x="679450" y="1860550"/>
          <a:ext cx="7673975" cy="454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1" name="Equation" r:id="rId5" imgW="9169200" imgH="5435280" progId="Equation.DSMT4">
                  <p:embed/>
                </p:oleObj>
              </mc:Choice>
              <mc:Fallback>
                <p:oleObj name="Equation" r:id="rId5" imgW="9169200" imgH="543528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1860550"/>
                        <a:ext cx="7673975" cy="454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3124200" y="457200"/>
          <a:ext cx="28194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8" name="Equation" r:id="rId3" imgW="1397000" imgH="431800" progId="Equation.DSMT4">
                  <p:embed/>
                </p:oleObj>
              </mc:Choice>
              <mc:Fallback>
                <p:oleObj name="Equation" r:id="rId3" imgW="1397000" imgH="4318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"/>
                        <a:ext cx="28194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605998"/>
              </p:ext>
            </p:extLst>
          </p:nvPr>
        </p:nvGraphicFramePr>
        <p:xfrm>
          <a:off x="749300" y="1746250"/>
          <a:ext cx="58166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9" name="Equation" r:id="rId5" imgW="5816600" imgH="4495800" progId="Equation.DSMT4">
                  <p:embed/>
                </p:oleObj>
              </mc:Choice>
              <mc:Fallback>
                <p:oleObj name="Equation" r:id="rId5" imgW="5816600" imgH="44958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746250"/>
                        <a:ext cx="5816600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MC, AC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8902"/>
              </p:ext>
            </p:extLst>
          </p:nvPr>
        </p:nvGraphicFramePr>
        <p:xfrm>
          <a:off x="3328988" y="469900"/>
          <a:ext cx="24082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8" name="Equation" r:id="rId3" imgW="1193760" imgH="419040" progId="Equation.DSMT4">
                  <p:embed/>
                </p:oleObj>
              </mc:Choice>
              <mc:Fallback>
                <p:oleObj name="Equation" r:id="rId3" imgW="1193760" imgH="41904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69900"/>
                        <a:ext cx="24082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664163"/>
              </p:ext>
            </p:extLst>
          </p:nvPr>
        </p:nvGraphicFramePr>
        <p:xfrm>
          <a:off x="6610350" y="3381375"/>
          <a:ext cx="1930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99" name="Equation" r:id="rId5" imgW="1930320" imgH="1091880" progId="Equation.DSMT4">
                  <p:embed/>
                </p:oleObj>
              </mc:Choice>
              <mc:Fallback>
                <p:oleObj name="Equation" r:id="rId5" imgW="1930320" imgH="109188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381375"/>
                        <a:ext cx="19304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05000" y="2286000"/>
            <a:ext cx="0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19800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4610100"/>
            <a:ext cx="5105400" cy="1409700"/>
          </a:xfrm>
          <a:prstGeom prst="line">
            <a:avLst/>
          </a:prstGeom>
          <a:ln w="38100">
            <a:solidFill>
              <a:srgbClr val="FF1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905000" y="3352800"/>
            <a:ext cx="4876800" cy="2667000"/>
          </a:xfrm>
          <a:prstGeom prst="line">
            <a:avLst/>
          </a:prstGeom>
          <a:ln w="38100">
            <a:solidFill>
              <a:srgbClr val="370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6324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39952" y="2286000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</p:spTree>
    <p:extLst>
      <p:ext uri="{BB962C8B-B14F-4D97-AF65-F5344CB8AC3E}">
        <p14:creationId xmlns:p14="http://schemas.microsoft.com/office/powerpoint/2010/main" val="425152153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388173"/>
              </p:ext>
            </p:extLst>
          </p:nvPr>
        </p:nvGraphicFramePr>
        <p:xfrm>
          <a:off x="3328988" y="469900"/>
          <a:ext cx="24082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3" name="Equation" r:id="rId3" imgW="1193760" imgH="419040" progId="Equation.DSMT4">
                  <p:embed/>
                </p:oleObj>
              </mc:Choice>
              <mc:Fallback>
                <p:oleObj name="Equation" r:id="rId3" imgW="1193760" imgH="41904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69900"/>
                        <a:ext cx="24082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98187"/>
              </p:ext>
            </p:extLst>
          </p:nvPr>
        </p:nvGraphicFramePr>
        <p:xfrm>
          <a:off x="1006475" y="1925638"/>
          <a:ext cx="4954588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4" name="Equation" r:id="rId5" imgW="4495680" imgH="3073320" progId="Equation.DSMT4">
                  <p:embed/>
                </p:oleObj>
              </mc:Choice>
              <mc:Fallback>
                <p:oleObj name="Equation" r:id="rId5" imgW="4495680" imgH="307332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1925638"/>
                        <a:ext cx="4954588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27793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3124200" y="457200"/>
          <a:ext cx="28194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5" name="Equation" r:id="rId3" imgW="1397000" imgH="431800" progId="Equation.DSMT4">
                  <p:embed/>
                </p:oleObj>
              </mc:Choice>
              <mc:Fallback>
                <p:oleObj name="Equation" r:id="rId3" imgW="1397000" imgH="4318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"/>
                        <a:ext cx="28194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238831"/>
              </p:ext>
            </p:extLst>
          </p:nvPr>
        </p:nvGraphicFramePr>
        <p:xfrm>
          <a:off x="1314450" y="2146300"/>
          <a:ext cx="5816600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56" name="Equation" r:id="rId5" imgW="5816520" imgH="4394160" progId="Equation.DSMT4">
                  <p:embed/>
                </p:oleObj>
              </mc:Choice>
              <mc:Fallback>
                <p:oleObj name="Equation" r:id="rId5" imgW="5816520" imgH="439416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2146300"/>
                        <a:ext cx="5816600" cy="439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01680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l-GR" dirty="0" smtClean="0"/>
              <a:t>Π</a:t>
            </a:r>
            <a:r>
              <a:rPr lang="en-US" baseline="30000" dirty="0" smtClean="0"/>
              <a:t>*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832303"/>
              </p:ext>
            </p:extLst>
          </p:nvPr>
        </p:nvGraphicFramePr>
        <p:xfrm>
          <a:off x="3328988" y="469900"/>
          <a:ext cx="24082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9" name="Equation" r:id="rId3" imgW="1193760" imgH="419040" progId="Equation.DSMT4">
                  <p:embed/>
                </p:oleObj>
              </mc:Choice>
              <mc:Fallback>
                <p:oleObj name="Equation" r:id="rId3" imgW="1193760" imgH="41904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69900"/>
                        <a:ext cx="24082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597207"/>
              </p:ext>
            </p:extLst>
          </p:nvPr>
        </p:nvGraphicFramePr>
        <p:xfrm>
          <a:off x="996950" y="1765300"/>
          <a:ext cx="59690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0" name="Equation" r:id="rId5" imgW="5968800" imgH="4572000" progId="Equation.DSMT4">
                  <p:embed/>
                </p:oleObj>
              </mc:Choice>
              <mc:Fallback>
                <p:oleObj name="Equation" r:id="rId5" imgW="5968800" imgH="45720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1765300"/>
                        <a:ext cx="5969000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50875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Envelope Results</a:t>
            </a: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37956"/>
              </p:ext>
            </p:extLst>
          </p:nvPr>
        </p:nvGraphicFramePr>
        <p:xfrm>
          <a:off x="3328988" y="469900"/>
          <a:ext cx="24082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9" name="Equation" r:id="rId3" imgW="1193760" imgH="419040" progId="Equation.DSMT4">
                  <p:embed/>
                </p:oleObj>
              </mc:Choice>
              <mc:Fallback>
                <p:oleObj name="Equation" r:id="rId3" imgW="1193760" imgH="41904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69900"/>
                        <a:ext cx="24082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114095"/>
              </p:ext>
            </p:extLst>
          </p:nvPr>
        </p:nvGraphicFramePr>
        <p:xfrm>
          <a:off x="1303338" y="1911350"/>
          <a:ext cx="3400425" cy="333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0" name="Equation" r:id="rId5" imgW="2781000" imgH="2730240" progId="Equation.DSMT4">
                  <p:embed/>
                </p:oleObj>
              </mc:Choice>
              <mc:Fallback>
                <p:oleObj name="Equation" r:id="rId5" imgW="2781000" imgH="273024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1911350"/>
                        <a:ext cx="3400425" cy="333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53610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9566"/>
            <a:ext cx="88392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155341"/>
              </p:ext>
            </p:extLst>
          </p:nvPr>
        </p:nvGraphicFramePr>
        <p:xfrm>
          <a:off x="6610350" y="2540000"/>
          <a:ext cx="19304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2" name="Equation" r:id="rId3" imgW="1930320" imgH="1091880" progId="Equation.DSMT4">
                  <p:embed/>
                </p:oleObj>
              </mc:Choice>
              <mc:Fallback>
                <p:oleObj name="Equation" r:id="rId3" imgW="1930320" imgH="109188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540000"/>
                        <a:ext cx="19304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05000" y="2066693"/>
            <a:ext cx="0" cy="31125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5179225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3769525"/>
            <a:ext cx="5105400" cy="1409700"/>
          </a:xfrm>
          <a:prstGeom prst="line">
            <a:avLst/>
          </a:prstGeom>
          <a:ln w="38100">
            <a:solidFill>
              <a:srgbClr val="FF111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905000" y="2512225"/>
            <a:ext cx="4876800" cy="2667000"/>
          </a:xfrm>
          <a:prstGeom prst="line">
            <a:avLst/>
          </a:prstGeom>
          <a:ln w="38100">
            <a:solidFill>
              <a:srgbClr val="370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5484025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49245" y="2066693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906859" y="4417225"/>
            <a:ext cx="4267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 bwMode="auto">
          <a:xfrm>
            <a:off x="6326459" y="4341025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MR</a:t>
            </a:r>
            <a:endParaRPr lang="en-US" baseline="-25000" dirty="0" smtClean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4474375"/>
            <a:ext cx="0" cy="70485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 bwMode="auto">
          <a:xfrm>
            <a:off x="3088087" y="5299359"/>
            <a:ext cx="3770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  <a:r>
              <a:rPr lang="en-US" baseline="30000" dirty="0" smtClean="0">
                <a:latin typeface="+mn-lt"/>
              </a:rPr>
              <a:t>*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288277"/>
              </p:ext>
            </p:extLst>
          </p:nvPr>
        </p:nvGraphicFramePr>
        <p:xfrm>
          <a:off x="209550" y="5491163"/>
          <a:ext cx="3124200" cy="112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3" name="Equation" r:id="rId5" imgW="5346360" imgH="1930320" progId="Equation.DSMT4">
                  <p:embed/>
                </p:oleObj>
              </mc:Choice>
              <mc:Fallback>
                <p:oleObj name="Equation" r:id="rId5" imgW="5346360" imgH="193032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5491163"/>
                        <a:ext cx="3124200" cy="1128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037956"/>
              </p:ext>
            </p:extLst>
          </p:nvPr>
        </p:nvGraphicFramePr>
        <p:xfrm>
          <a:off x="3328988" y="469900"/>
          <a:ext cx="24082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14" name="Equation" r:id="rId7" imgW="1193760" imgH="419040" progId="Equation.DSMT4">
                  <p:embed/>
                </p:oleObj>
              </mc:Choice>
              <mc:Fallback>
                <p:oleObj name="Equation" r:id="rId7" imgW="1193760" imgH="41904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8988" y="469900"/>
                        <a:ext cx="240823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06293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8" name="Equation" r:id="rId3" imgW="990360" imgH="419040" progId="Equation.DSMT4">
                  <p:embed/>
                </p:oleObj>
              </mc:Choice>
              <mc:Fallback>
                <p:oleObj name="Equation" r:id="rId3" imgW="990360" imgH="419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09516"/>
              </p:ext>
            </p:extLst>
          </p:nvPr>
        </p:nvGraphicFramePr>
        <p:xfrm>
          <a:off x="1263650" y="2146300"/>
          <a:ext cx="6616700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9" name="Equation" r:id="rId5" imgW="6616440" imgH="2958840" progId="Equation.DSMT4">
                  <p:embed/>
                </p:oleObj>
              </mc:Choice>
              <mc:Fallback>
                <p:oleObj name="Equation" r:id="rId5" imgW="6616440" imgH="295884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3650" y="2146300"/>
                        <a:ext cx="6616700" cy="295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70475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625538"/>
              </p:ext>
            </p:extLst>
          </p:nvPr>
        </p:nvGraphicFramePr>
        <p:xfrm>
          <a:off x="793750" y="2078038"/>
          <a:ext cx="6289675" cy="396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1" name="Equation" r:id="rId3" imgW="7734240" imgH="4876560" progId="Equation.DSMT4">
                  <p:embed/>
                </p:oleObj>
              </mc:Choice>
              <mc:Fallback>
                <p:oleObj name="Equation" r:id="rId3" imgW="7734240" imgH="487656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2078038"/>
                        <a:ext cx="6289675" cy="396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52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78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Takers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rest of this lecture focuses on price takers.</a:t>
            </a:r>
          </a:p>
          <a:p>
            <a:pPr lvl="1"/>
            <a:r>
              <a:rPr lang="en-US" dirty="0" smtClean="0"/>
              <a:t>Homogeneous output</a:t>
            </a:r>
          </a:p>
          <a:p>
            <a:pPr lvl="1"/>
            <a:r>
              <a:rPr lang="en-US" dirty="0" smtClean="0"/>
              <a:t>No barriers to entry/exit in long run</a:t>
            </a:r>
          </a:p>
          <a:p>
            <a:pPr lvl="1"/>
            <a:r>
              <a:rPr lang="en-US" dirty="0" smtClean="0"/>
              <a:t>Many sellers</a:t>
            </a:r>
          </a:p>
          <a:p>
            <a:pPr lvl="1"/>
            <a:r>
              <a:rPr lang="en-US" dirty="0" smtClean="0"/>
              <a:t>Perfect price information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436913"/>
              </p:ext>
            </p:extLst>
          </p:nvPr>
        </p:nvGraphicFramePr>
        <p:xfrm>
          <a:off x="1339850" y="1841500"/>
          <a:ext cx="46609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8" name="Equation" r:id="rId3" imgW="4660560" imgH="4063680" progId="Equation.DSMT4">
                  <p:embed/>
                </p:oleObj>
              </mc:Choice>
              <mc:Fallback>
                <p:oleObj name="Equation" r:id="rId3" imgW="4660560" imgH="406368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841500"/>
                        <a:ext cx="46609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59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7131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MC, AC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907733"/>
              </p:ext>
            </p:extLst>
          </p:nvPr>
        </p:nvGraphicFramePr>
        <p:xfrm>
          <a:off x="6964363" y="3797300"/>
          <a:ext cx="17653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4" name="Equation" r:id="rId3" imgW="1765080" imgH="1091880" progId="Equation.DSMT4">
                  <p:embed/>
                </p:oleObj>
              </mc:Choice>
              <mc:Fallback>
                <p:oleObj name="Equation" r:id="rId3" imgW="1765080" imgH="109188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4363" y="3797300"/>
                        <a:ext cx="17653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05000" y="2286000"/>
            <a:ext cx="0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19800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1"/>
          </p:cNvCxnSpPr>
          <p:nvPr/>
        </p:nvCxnSpPr>
        <p:spPr>
          <a:xfrm flipH="1">
            <a:off x="1905000" y="4343400"/>
            <a:ext cx="5001441" cy="0"/>
          </a:xfrm>
          <a:prstGeom prst="line">
            <a:avLst/>
          </a:prstGeom>
          <a:ln w="38100">
            <a:solidFill>
              <a:srgbClr val="370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6324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39952" y="2286000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5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50981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966"/>
              </p:ext>
            </p:extLst>
          </p:nvPr>
        </p:nvGraphicFramePr>
        <p:xfrm>
          <a:off x="1130300" y="1925638"/>
          <a:ext cx="4703763" cy="338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1" name="Equation" r:id="rId3" imgW="4267080" imgH="3073320" progId="Equation.DSMT4">
                  <p:embed/>
                </p:oleObj>
              </mc:Choice>
              <mc:Fallback>
                <p:oleObj name="Equation" r:id="rId3" imgW="4267080" imgH="307332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925638"/>
                        <a:ext cx="4703763" cy="338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2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5543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670872"/>
              </p:ext>
            </p:extLst>
          </p:nvPr>
        </p:nvGraphicFramePr>
        <p:xfrm>
          <a:off x="1879600" y="2470150"/>
          <a:ext cx="4673600" cy="303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5" name="Equation" r:id="rId3" imgW="4673520" imgH="3035160" progId="Equation.DSMT4">
                  <p:embed/>
                </p:oleObj>
              </mc:Choice>
              <mc:Fallback>
                <p:oleObj name="Equation" r:id="rId3" imgW="4673520" imgH="303516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2470150"/>
                        <a:ext cx="4673600" cy="303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36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662593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l-GR" dirty="0" smtClean="0"/>
              <a:t>Π</a:t>
            </a:r>
            <a:r>
              <a:rPr lang="en-US" baseline="30000" dirty="0" smtClean="0"/>
              <a:t>*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Envelope Results? No.</a:t>
            </a:r>
            <a:endParaRPr lang="en-US" baseline="30000" dirty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862644"/>
              </p:ext>
            </p:extLst>
          </p:nvPr>
        </p:nvGraphicFramePr>
        <p:xfrm>
          <a:off x="1282700" y="2057400"/>
          <a:ext cx="39497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0" name="Equation" r:id="rId3" imgW="3949560" imgH="1777680" progId="Equation.DSMT4">
                  <p:embed/>
                </p:oleObj>
              </mc:Choice>
              <mc:Fallback>
                <p:oleObj name="Equation" r:id="rId3" imgW="3949560" imgH="17776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2057400"/>
                        <a:ext cx="3949700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1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78486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MC, AC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136954"/>
              </p:ext>
            </p:extLst>
          </p:nvPr>
        </p:nvGraphicFramePr>
        <p:xfrm>
          <a:off x="6796088" y="4130675"/>
          <a:ext cx="21002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09" name="Equation" r:id="rId3" imgW="2514600" imgH="507960" progId="Equation.DSMT4">
                  <p:embed/>
                </p:oleObj>
              </mc:Choice>
              <mc:Fallback>
                <p:oleObj name="Equation" r:id="rId3" imgW="2514600" imgH="50796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4130675"/>
                        <a:ext cx="210026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905000" y="2286000"/>
            <a:ext cx="0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19800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904230" y="4343400"/>
            <a:ext cx="4495411" cy="0"/>
          </a:xfrm>
          <a:prstGeom prst="line">
            <a:avLst/>
          </a:prstGeom>
          <a:ln w="38100">
            <a:solidFill>
              <a:srgbClr val="370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6324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39952" y="2286000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3505200"/>
            <a:ext cx="4267200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 bwMode="auto">
          <a:xfrm>
            <a:off x="6324600" y="3429000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MR</a:t>
            </a:r>
            <a:r>
              <a:rPr lang="en-US" baseline="-25000" dirty="0" smtClean="0">
                <a:latin typeface="+mn-lt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906859" y="5257800"/>
            <a:ext cx="42672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6326459" y="5181600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MR</a:t>
            </a:r>
            <a:r>
              <a:rPr lang="en-US" baseline="-25000" dirty="0" smtClean="0">
                <a:latin typeface="+mn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4648200" y="1676400"/>
            <a:ext cx="36295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At MR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&gt; MC, </a:t>
            </a:r>
            <a:r>
              <a:rPr lang="el-GR" dirty="0" smtClean="0">
                <a:latin typeface="+mn-lt"/>
              </a:rPr>
              <a:t>π</a:t>
            </a:r>
            <a:r>
              <a:rPr lang="en-US" dirty="0" smtClean="0">
                <a:latin typeface="+mn-lt"/>
              </a:rPr>
              <a:t>-max at q = ∞</a:t>
            </a:r>
          </a:p>
          <a:p>
            <a:r>
              <a:rPr lang="en-US" dirty="0" smtClean="0">
                <a:latin typeface="+mn-lt"/>
              </a:rPr>
              <a:t>At MR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&lt; </a:t>
            </a:r>
            <a:r>
              <a:rPr lang="en-US" dirty="0">
                <a:latin typeface="+mn-lt"/>
              </a:rPr>
              <a:t>MC, </a:t>
            </a:r>
            <a:r>
              <a:rPr lang="el-GR" dirty="0">
                <a:latin typeface="+mn-lt"/>
              </a:rPr>
              <a:t>π</a:t>
            </a:r>
            <a:r>
              <a:rPr lang="en-US" dirty="0">
                <a:latin typeface="+mn-lt"/>
              </a:rPr>
              <a:t>-max at q = </a:t>
            </a:r>
            <a:r>
              <a:rPr lang="en-US" dirty="0" smtClean="0">
                <a:latin typeface="+mn-lt"/>
              </a:rPr>
              <a:t>0</a:t>
            </a:r>
          </a:p>
          <a:p>
            <a:r>
              <a:rPr lang="en-US" dirty="0">
                <a:latin typeface="+mn-lt"/>
              </a:rPr>
              <a:t>At </a:t>
            </a:r>
            <a:r>
              <a:rPr lang="en-US" dirty="0" smtClean="0">
                <a:latin typeface="+mn-lt"/>
              </a:rPr>
              <a:t>MR = MC, </a:t>
            </a:r>
            <a:r>
              <a:rPr lang="el-GR" dirty="0" smtClean="0">
                <a:latin typeface="+mn-lt"/>
              </a:rPr>
              <a:t>π</a:t>
            </a:r>
            <a:r>
              <a:rPr lang="en-US" dirty="0">
                <a:latin typeface="+mn-lt"/>
              </a:rPr>
              <a:t>-max at </a:t>
            </a:r>
            <a:r>
              <a:rPr lang="en-US" dirty="0" smtClean="0">
                <a:latin typeface="+mn-lt"/>
              </a:rPr>
              <a:t>any q (</a:t>
            </a:r>
            <a:r>
              <a:rPr lang="el-GR" dirty="0" smtClean="0">
                <a:latin typeface="+mn-lt"/>
              </a:rPr>
              <a:t>π</a:t>
            </a:r>
            <a:r>
              <a:rPr lang="en-US" dirty="0" smtClean="0">
                <a:latin typeface="+mn-lt"/>
              </a:rPr>
              <a:t>=0)</a:t>
            </a:r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92734"/>
              </p:ext>
            </p:extLst>
          </p:nvPr>
        </p:nvGraphicFramePr>
        <p:xfrm>
          <a:off x="3533775" y="469900"/>
          <a:ext cx="19986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0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469900"/>
                        <a:ext cx="1998663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661990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39" name="Equation" r:id="rId3" imgW="914400" imgH="342900" progId="Equation.DSMT4">
                  <p:embed/>
                </p:oleObj>
              </mc:Choice>
              <mc:Fallback>
                <p:oleObj name="Equation" r:id="rId3" imgW="914400" imgH="3429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425652"/>
              </p:ext>
            </p:extLst>
          </p:nvPr>
        </p:nvGraphicFramePr>
        <p:xfrm>
          <a:off x="1079500" y="1993900"/>
          <a:ext cx="5892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40" name="Equation" r:id="rId5" imgW="5892480" imgH="2590560" progId="Equation.DSMT4">
                  <p:embed/>
                </p:oleObj>
              </mc:Choice>
              <mc:Fallback>
                <p:oleObj name="Equation" r:id="rId5" imgW="5892480" imgH="259056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1993900"/>
                        <a:ext cx="58928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838254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Cost Min</a:t>
            </a:r>
          </a:p>
          <a:p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402509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1" name="Equation" r:id="rId3" imgW="914400" imgH="342900" progId="Equation.DSMT4">
                  <p:embed/>
                </p:oleObj>
              </mc:Choice>
              <mc:Fallback>
                <p:oleObj name="Equation" r:id="rId3" imgW="914400" imgH="3429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269831"/>
              </p:ext>
            </p:extLst>
          </p:nvPr>
        </p:nvGraphicFramePr>
        <p:xfrm>
          <a:off x="1216025" y="1989138"/>
          <a:ext cx="595630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42" name="Equation" r:id="rId5" imgW="4991040" imgH="2222280" progId="Equation.DSMT4">
                  <p:embed/>
                </p:oleObj>
              </mc:Choice>
              <mc:Fallback>
                <p:oleObj name="Equation" r:id="rId5" imgW="4991040" imgH="222228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1989138"/>
                        <a:ext cx="5956300" cy="2651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6117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n-US" dirty="0" smtClean="0"/>
              <a:t>C</a:t>
            </a:r>
            <a:r>
              <a:rPr lang="en-US" baseline="30000" dirty="0" smtClean="0"/>
              <a:t>*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199752"/>
              </p:ext>
            </p:extLst>
          </p:nvPr>
        </p:nvGraphicFramePr>
        <p:xfrm>
          <a:off x="1339850" y="1714500"/>
          <a:ext cx="45085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2" name="Equation" r:id="rId3" imgW="4508280" imgH="4902120" progId="Equation.DSMT4">
                  <p:embed/>
                </p:oleObj>
              </mc:Choice>
              <mc:Fallback>
                <p:oleObj name="Equation" r:id="rId3" imgW="4508280" imgH="490212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1714500"/>
                        <a:ext cx="4508500" cy="490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73" name="Equation" r:id="rId5" imgW="914400" imgH="342900" progId="Equation.DSMT4">
                  <p:embed/>
                </p:oleObj>
              </mc:Choice>
              <mc:Fallback>
                <p:oleObj name="Equation" r:id="rId5" imgW="914400" imgH="3429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6932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MC, AC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2286000"/>
            <a:ext cx="0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19800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6324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39952" y="2286000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6" name="Equation" r:id="rId3" imgW="914400" imgH="342900" progId="Equation.DSMT4">
                  <p:embed/>
                </p:oleObj>
              </mc:Choice>
              <mc:Fallback>
                <p:oleObj name="Equation" r:id="rId3" imgW="914400" imgH="3429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710124"/>
              </p:ext>
            </p:extLst>
          </p:nvPr>
        </p:nvGraphicFramePr>
        <p:xfrm>
          <a:off x="4641850" y="3081338"/>
          <a:ext cx="18034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7" name="Equation" r:id="rId5" imgW="1803240" imgH="1930320" progId="Equation.DSMT4">
                  <p:embed/>
                </p:oleObj>
              </mc:Choice>
              <mc:Fallback>
                <p:oleObj name="Equation" r:id="rId5" imgW="1803240" imgH="193032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3081338"/>
                        <a:ext cx="1803400" cy="193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1951462" y="4267200"/>
            <a:ext cx="5698275" cy="1642946"/>
          </a:xfrm>
          <a:custGeom>
            <a:avLst/>
            <a:gdLst>
              <a:gd name="connsiteX0" fmla="*/ 0 w 5698274"/>
              <a:gd name="connsiteY0" fmla="*/ 0 h 2575931"/>
              <a:gd name="connsiteX1" fmla="*/ 1393903 w 5698274"/>
              <a:gd name="connsiteY1" fmla="*/ 2051824 h 2575931"/>
              <a:gd name="connsiteX2" fmla="*/ 5698274 w 5698274"/>
              <a:gd name="connsiteY2" fmla="*/ 2575931 h 257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98274" h="2575931">
                <a:moveTo>
                  <a:pt x="0" y="0"/>
                </a:moveTo>
                <a:cubicBezTo>
                  <a:pt x="222095" y="811251"/>
                  <a:pt x="444191" y="1622502"/>
                  <a:pt x="1393903" y="2051824"/>
                </a:cubicBezTo>
                <a:cubicBezTo>
                  <a:pt x="2343615" y="2481146"/>
                  <a:pt x="4020944" y="2528538"/>
                  <a:pt x="5698274" y="257593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51462" y="2470666"/>
            <a:ext cx="5642517" cy="3305666"/>
          </a:xfrm>
          <a:custGeom>
            <a:avLst/>
            <a:gdLst>
              <a:gd name="connsiteX0" fmla="*/ 0 w 5653668"/>
              <a:gd name="connsiteY0" fmla="*/ 0 h 2464420"/>
              <a:gd name="connsiteX1" fmla="*/ 2352908 w 5653668"/>
              <a:gd name="connsiteY1" fmla="*/ 1962615 h 2464420"/>
              <a:gd name="connsiteX2" fmla="*/ 5653668 w 5653668"/>
              <a:gd name="connsiteY2" fmla="*/ 2464420 h 246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3668" h="2464420">
                <a:moveTo>
                  <a:pt x="0" y="0"/>
                </a:moveTo>
                <a:cubicBezTo>
                  <a:pt x="705315" y="775939"/>
                  <a:pt x="1410630" y="1551878"/>
                  <a:pt x="2352908" y="1962615"/>
                </a:cubicBezTo>
                <a:cubicBezTo>
                  <a:pt x="3295186" y="2373352"/>
                  <a:pt x="4474427" y="2418886"/>
                  <a:pt x="5653668" y="2464420"/>
                </a:cubicBezTo>
              </a:path>
            </a:pathLst>
          </a:custGeom>
          <a:noFill/>
          <a:ln>
            <a:solidFill>
              <a:srgbClr val="370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95600" y="3581400"/>
            <a:ext cx="15240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886200" y="4876800"/>
            <a:ext cx="11430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99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>
            <a:off x="4621213" y="2087563"/>
            <a:ext cx="1447800" cy="16002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pPr eaLnBrk="1" hangingPunct="1"/>
            <a:r>
              <a:rPr lang="en-US" smtClean="0"/>
              <a:t>Revenue: Price Taker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Price Taker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If a firm charges p &gt; P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 , they will sell q = 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Demand for firm’s output is p = </a:t>
            </a:r>
            <a:r>
              <a:rPr lang="en-US" sz="2800" dirty="0" smtClean="0"/>
              <a:t>P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, the firm can sell as many as it wants, until q = 3,000,000, and then need to lower the price to sell more.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20813" y="2011363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20813" y="3916363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20813" y="2087563"/>
            <a:ext cx="0" cy="838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420813" y="2925763"/>
            <a:ext cx="396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1" name="TextBox 12"/>
          <p:cNvSpPr txBox="1">
            <a:spLocks noChangeArrowheads="1"/>
          </p:cNvSpPr>
          <p:nvPr/>
        </p:nvSpPr>
        <p:spPr bwMode="auto">
          <a:xfrm>
            <a:off x="933450" y="189547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P</a:t>
            </a:r>
          </a:p>
        </p:txBody>
      </p:sp>
      <p:sp>
        <p:nvSpPr>
          <p:cNvPr id="13322" name="TextBox 13"/>
          <p:cNvSpPr txBox="1">
            <a:spLocks noChangeArrowheads="1"/>
          </p:cNvSpPr>
          <p:nvPr/>
        </p:nvSpPr>
        <p:spPr bwMode="auto">
          <a:xfrm>
            <a:off x="6259513" y="4022725"/>
            <a:ext cx="3064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q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240213" y="3916363"/>
            <a:ext cx="1905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783013" y="3535363"/>
            <a:ext cx="1524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087813" y="3916363"/>
            <a:ext cx="1524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935413" y="3535363"/>
            <a:ext cx="152400" cy="762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383213" y="2925763"/>
            <a:ext cx="685800" cy="762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8" name="TextBox 37"/>
          <p:cNvSpPr txBox="1">
            <a:spLocks noChangeArrowheads="1"/>
          </p:cNvSpPr>
          <p:nvPr/>
        </p:nvSpPr>
        <p:spPr bwMode="auto">
          <a:xfrm>
            <a:off x="4926013" y="2087563"/>
            <a:ext cx="17100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Market Demand</a:t>
            </a:r>
          </a:p>
        </p:txBody>
      </p:sp>
      <p:sp>
        <p:nvSpPr>
          <p:cNvPr id="13329" name="TextBox 38"/>
          <p:cNvSpPr txBox="1">
            <a:spLocks noChangeArrowheads="1"/>
          </p:cNvSpPr>
          <p:nvPr/>
        </p:nvSpPr>
        <p:spPr bwMode="auto">
          <a:xfrm>
            <a:off x="1420813" y="4068763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1,000</a:t>
            </a:r>
          </a:p>
        </p:txBody>
      </p:sp>
      <p:sp>
        <p:nvSpPr>
          <p:cNvPr id="13330" name="TextBox 39"/>
          <p:cNvSpPr txBox="1">
            <a:spLocks noChangeArrowheads="1"/>
          </p:cNvSpPr>
          <p:nvPr/>
        </p:nvSpPr>
        <p:spPr bwMode="auto">
          <a:xfrm>
            <a:off x="2106613" y="4068763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2,000</a:t>
            </a:r>
          </a:p>
        </p:txBody>
      </p:sp>
      <p:sp>
        <p:nvSpPr>
          <p:cNvPr id="13331" name="TextBox 40"/>
          <p:cNvSpPr txBox="1">
            <a:spLocks noChangeArrowheads="1"/>
          </p:cNvSpPr>
          <p:nvPr/>
        </p:nvSpPr>
        <p:spPr bwMode="auto">
          <a:xfrm>
            <a:off x="2792413" y="4068763"/>
            <a:ext cx="710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3,000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878013" y="391636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465388" y="393541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030538" y="393065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49813" y="391636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6" name="TextBox 48"/>
          <p:cNvSpPr txBox="1">
            <a:spLocks noChangeArrowheads="1"/>
          </p:cNvSpPr>
          <p:nvPr/>
        </p:nvSpPr>
        <p:spPr bwMode="auto">
          <a:xfrm>
            <a:off x="4926013" y="4068763"/>
            <a:ext cx="1119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</a:rPr>
              <a:t>3,000,000</a:t>
            </a:r>
            <a:endParaRPr lang="en-US" dirty="0">
              <a:latin typeface="+mj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383213" y="3916363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83213" y="2925763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9" name="TextBox 52"/>
          <p:cNvSpPr txBox="1">
            <a:spLocks noChangeArrowheads="1"/>
          </p:cNvSpPr>
          <p:nvPr/>
        </p:nvSpPr>
        <p:spPr bwMode="auto">
          <a:xfrm>
            <a:off x="620713" y="2697163"/>
            <a:ext cx="793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+mj-lt"/>
              </a:rPr>
              <a:t>p = P</a:t>
            </a:r>
            <a:r>
              <a:rPr lang="en-US" baseline="-25000" dirty="0">
                <a:latin typeface="+mj-lt"/>
              </a:rPr>
              <a:t>m</a:t>
            </a:r>
          </a:p>
        </p:txBody>
      </p:sp>
      <p:sp>
        <p:nvSpPr>
          <p:cNvPr id="13340" name="TextBox 3"/>
          <p:cNvSpPr txBox="1">
            <a:spLocks noChangeArrowheads="1"/>
          </p:cNvSpPr>
          <p:nvPr/>
        </p:nvSpPr>
        <p:spPr bwMode="auto">
          <a:xfrm>
            <a:off x="6618288" y="2506663"/>
            <a:ext cx="2373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However, price taker assumption is that no firm is big enough to be able to affect the market price.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671197"/>
              </p:ext>
            </p:extLst>
          </p:nvPr>
        </p:nvGraphicFramePr>
        <p:xfrm>
          <a:off x="1376363" y="2225675"/>
          <a:ext cx="4213225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2" name="Equation" r:id="rId3" imgW="3822480" imgH="2527200" progId="Equation.DSMT4">
                  <p:embed/>
                </p:oleObj>
              </mc:Choice>
              <mc:Fallback>
                <p:oleObj name="Equation" r:id="rId3" imgW="3822480" imgH="25272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225675"/>
                        <a:ext cx="4213225" cy="2786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3" name="Equation" r:id="rId5" imgW="914400" imgH="342900" progId="Equation.DSMT4">
                  <p:embed/>
                </p:oleObj>
              </mc:Choice>
              <mc:Fallback>
                <p:oleObj name="Equation" r:id="rId5" imgW="914400" imgH="3429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 bwMode="auto">
          <a:xfrm>
            <a:off x="5029200" y="5410200"/>
            <a:ext cx="26212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Cost minimizing tangency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495800" y="4648200"/>
            <a:ext cx="533400" cy="685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37771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Profit Max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SOC indicate we have a profit min, not a max.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429855"/>
              </p:ext>
            </p:extLst>
          </p:nvPr>
        </p:nvGraphicFramePr>
        <p:xfrm>
          <a:off x="1028700" y="2216150"/>
          <a:ext cx="2133600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6" name="Equation" r:id="rId3" imgW="2133360" imgH="1765080" progId="Equation.DSMT4">
                  <p:embed/>
                </p:oleObj>
              </mc:Choice>
              <mc:Fallback>
                <p:oleObj name="Equation" r:id="rId3" imgW="2133360" imgH="176508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216150"/>
                        <a:ext cx="2133600" cy="176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7" name="Equation" r:id="rId5" imgW="914400" imgH="342900" progId="Equation.DSMT4">
                  <p:embed/>
                </p:oleObj>
              </mc:Choice>
              <mc:Fallback>
                <p:oleObj name="Equation" r:id="rId5" imgW="914400" imgH="3429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51995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L</a:t>
            </a:r>
            <a:r>
              <a:rPr lang="en-US" baseline="30000" dirty="0"/>
              <a:t> *</a:t>
            </a:r>
            <a:r>
              <a:rPr lang="en-US" dirty="0" smtClean="0"/>
              <a:t>, K</a:t>
            </a:r>
            <a:r>
              <a:rPr lang="en-US" baseline="30000" dirty="0" smtClean="0"/>
              <a:t>*</a:t>
            </a:r>
          </a:p>
          <a:p>
            <a:endParaRPr lang="en-US" dirty="0"/>
          </a:p>
          <a:p>
            <a:r>
              <a:rPr lang="el-GR" dirty="0" smtClean="0"/>
              <a:t>Π</a:t>
            </a:r>
            <a:r>
              <a:rPr lang="en-US" baseline="30000" dirty="0" smtClean="0"/>
              <a:t>*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84606"/>
              </p:ext>
            </p:extLst>
          </p:nvPr>
        </p:nvGraphicFramePr>
        <p:xfrm>
          <a:off x="1873250" y="1841500"/>
          <a:ext cx="27686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7" name="Equation" r:id="rId3" imgW="2768400" imgH="2209680" progId="Equation.DSMT4">
                  <p:embed/>
                </p:oleObj>
              </mc:Choice>
              <mc:Fallback>
                <p:oleObj name="Equation" r:id="rId3" imgW="2768400" imgH="220968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1841500"/>
                        <a:ext cx="27686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39484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68" name="Equation" r:id="rId5" imgW="914400" imgH="342900" progId="Equation.DSMT4">
                  <p:embed/>
                </p:oleObj>
              </mc:Choice>
              <mc:Fallback>
                <p:oleObj name="Equation" r:id="rId5" imgW="914400" imgH="3429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85685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10200"/>
          </a:xfrm>
        </p:spPr>
        <p:txBody>
          <a:bodyPr/>
          <a:lstStyle/>
          <a:p>
            <a:r>
              <a:rPr lang="en-US" dirty="0" smtClean="0"/>
              <a:t>MC, AC</a:t>
            </a:r>
            <a:endParaRPr lang="en-US" baseline="30000" dirty="0" smtClean="0"/>
          </a:p>
          <a:p>
            <a:endParaRPr lang="en-US" dirty="0"/>
          </a:p>
          <a:p>
            <a:endParaRPr lang="en-US" baseline="30000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2286000"/>
            <a:ext cx="0" cy="3733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6019800"/>
            <a:ext cx="5791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auto">
          <a:xfrm>
            <a:off x="7696200" y="63246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839952" y="2286000"/>
            <a:ext cx="9220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MC,AC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057966"/>
              </p:ext>
            </p:extLst>
          </p:nvPr>
        </p:nvGraphicFramePr>
        <p:xfrm>
          <a:off x="3609975" y="546100"/>
          <a:ext cx="184467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88" name="Equation" r:id="rId3" imgW="914400" imgH="342900" progId="Equation.DSMT4">
                  <p:embed/>
                </p:oleObj>
              </mc:Choice>
              <mc:Fallback>
                <p:oleObj name="Equation" r:id="rId3" imgW="914400" imgH="3429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546100"/>
                        <a:ext cx="1844675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560589"/>
              </p:ext>
            </p:extLst>
          </p:nvPr>
        </p:nvGraphicFramePr>
        <p:xfrm>
          <a:off x="3208338" y="2560638"/>
          <a:ext cx="1184275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89" name="Equation" r:id="rId5" imgW="1803240" imgH="939600" progId="Equation.DSMT4">
                  <p:embed/>
                </p:oleObj>
              </mc:Choice>
              <mc:Fallback>
                <p:oleObj name="Equation" r:id="rId5" imgW="1803240" imgH="939600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338" y="2560638"/>
                        <a:ext cx="1184275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>
          <a:xfrm>
            <a:off x="1951462" y="4267200"/>
            <a:ext cx="5698275" cy="1642946"/>
          </a:xfrm>
          <a:custGeom>
            <a:avLst/>
            <a:gdLst>
              <a:gd name="connsiteX0" fmla="*/ 0 w 5698274"/>
              <a:gd name="connsiteY0" fmla="*/ 0 h 2575931"/>
              <a:gd name="connsiteX1" fmla="*/ 1393903 w 5698274"/>
              <a:gd name="connsiteY1" fmla="*/ 2051824 h 2575931"/>
              <a:gd name="connsiteX2" fmla="*/ 5698274 w 5698274"/>
              <a:gd name="connsiteY2" fmla="*/ 2575931 h 257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98274" h="2575931">
                <a:moveTo>
                  <a:pt x="0" y="0"/>
                </a:moveTo>
                <a:cubicBezTo>
                  <a:pt x="222095" y="811251"/>
                  <a:pt x="444191" y="1622502"/>
                  <a:pt x="1393903" y="2051824"/>
                </a:cubicBezTo>
                <a:cubicBezTo>
                  <a:pt x="2343615" y="2481146"/>
                  <a:pt x="4020944" y="2528538"/>
                  <a:pt x="5698274" y="257593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51462" y="2470666"/>
            <a:ext cx="5642517" cy="3305666"/>
          </a:xfrm>
          <a:custGeom>
            <a:avLst/>
            <a:gdLst>
              <a:gd name="connsiteX0" fmla="*/ 0 w 5653668"/>
              <a:gd name="connsiteY0" fmla="*/ 0 h 2464420"/>
              <a:gd name="connsiteX1" fmla="*/ 2352908 w 5653668"/>
              <a:gd name="connsiteY1" fmla="*/ 1962615 h 2464420"/>
              <a:gd name="connsiteX2" fmla="*/ 5653668 w 5653668"/>
              <a:gd name="connsiteY2" fmla="*/ 2464420 h 246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3668" h="2464420">
                <a:moveTo>
                  <a:pt x="0" y="0"/>
                </a:moveTo>
                <a:cubicBezTo>
                  <a:pt x="705315" y="775939"/>
                  <a:pt x="1410630" y="1551878"/>
                  <a:pt x="2352908" y="1962615"/>
                </a:cubicBezTo>
                <a:cubicBezTo>
                  <a:pt x="3295186" y="2373352"/>
                  <a:pt x="4474427" y="2418886"/>
                  <a:pt x="5653668" y="2464420"/>
                </a:cubicBezTo>
              </a:path>
            </a:pathLst>
          </a:custGeom>
          <a:noFill/>
          <a:ln>
            <a:solidFill>
              <a:srgbClr val="370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95600" y="3200400"/>
            <a:ext cx="533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300975" y="4495800"/>
            <a:ext cx="832625" cy="3048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51462" y="5088673"/>
            <a:ext cx="56425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 bwMode="auto">
          <a:xfrm>
            <a:off x="7696200" y="4930026"/>
            <a:ext cx="543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MR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438400" y="5114692"/>
            <a:ext cx="0" cy="90510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 bwMode="auto">
          <a:xfrm>
            <a:off x="2288359" y="6107668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q*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814354"/>
              </p:ext>
            </p:extLst>
          </p:nvPr>
        </p:nvGraphicFramePr>
        <p:xfrm>
          <a:off x="412750" y="3735388"/>
          <a:ext cx="10985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90" name="Equation" r:id="rId7" imgW="1714320" imgH="939600" progId="Equation.DSMT4">
                  <p:embed/>
                </p:oleObj>
              </mc:Choice>
              <mc:Fallback>
                <p:oleObj name="Equation" r:id="rId7" imgW="1714320" imgH="9396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735388"/>
                        <a:ext cx="10985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 bwMode="auto">
          <a:xfrm>
            <a:off x="5410200" y="4001869"/>
            <a:ext cx="205504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Maximizing profit means q=∞, where MR ≠ MC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304801" y="5114692"/>
            <a:ext cx="1600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Only produce units where MR &lt; MC!</a:t>
            </a:r>
          </a:p>
        </p:txBody>
      </p:sp>
    </p:spTree>
    <p:extLst>
      <p:ext uri="{BB962C8B-B14F-4D97-AF65-F5344CB8AC3E}">
        <p14:creationId xmlns:p14="http://schemas.microsoft.com/office/powerpoint/2010/main" val="361152746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sz="2800" dirty="0" smtClean="0"/>
              <a:t>Short Run vs. Long Run Labor demand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/>
          <a:lstStyle/>
          <a:p>
            <a:r>
              <a:rPr lang="en-US" dirty="0" smtClean="0"/>
              <a:t>Demand for labor can be written:</a:t>
            </a:r>
          </a:p>
          <a:p>
            <a:endParaRPr lang="en-US" dirty="0"/>
          </a:p>
          <a:p>
            <a:r>
              <a:rPr lang="en-US" dirty="0" smtClean="0"/>
              <a:t>Differentiate w.r.t. w: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let’s try to sign</a:t>
            </a:r>
          </a:p>
          <a:p>
            <a:pPr lvl="1"/>
            <a:r>
              <a:rPr lang="en-US" dirty="0" smtClean="0"/>
              <a:t>Differentiate original equation w.r.t</a:t>
            </a:r>
            <a:r>
              <a:rPr lang="en-US" dirty="0"/>
              <a:t>. </a:t>
            </a:r>
            <a:r>
              <a:rPr lang="en-US" dirty="0" smtClean="0"/>
              <a:t>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422542"/>
              </p:ext>
            </p:extLst>
          </p:nvPr>
        </p:nvGraphicFramePr>
        <p:xfrm>
          <a:off x="1358900" y="1828800"/>
          <a:ext cx="4038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0" name="Equation" r:id="rId3" imgW="2019240" imgH="304560" progId="Equation.DSMT4">
                  <p:embed/>
                </p:oleObj>
              </mc:Choice>
              <mc:Fallback>
                <p:oleObj name="Equation" r:id="rId3" imgW="2019240" imgH="304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1828800"/>
                        <a:ext cx="4038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071207"/>
              </p:ext>
            </p:extLst>
          </p:nvPr>
        </p:nvGraphicFramePr>
        <p:xfrm>
          <a:off x="1177925" y="3122613"/>
          <a:ext cx="22256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1" name="Equation" r:id="rId5" imgW="1257120" imgH="431640" progId="Equation.DSMT4">
                  <p:embed/>
                </p:oleObj>
              </mc:Choice>
              <mc:Fallback>
                <p:oleObj name="Equation" r:id="rId5" imgW="125712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122613"/>
                        <a:ext cx="222567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401650"/>
              </p:ext>
            </p:extLst>
          </p:nvPr>
        </p:nvGraphicFramePr>
        <p:xfrm>
          <a:off x="1419225" y="5334000"/>
          <a:ext cx="15954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2" name="Equation" r:id="rId7" imgW="901440" imgH="431640" progId="Equation.DSMT4">
                  <p:embed/>
                </p:oleObj>
              </mc:Choice>
              <mc:Fallback>
                <p:oleObj name="Equation" r:id="rId7" imgW="90144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5334000"/>
                        <a:ext cx="1595438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 bwMode="auto">
          <a:xfrm>
            <a:off x="5257800" y="2743200"/>
            <a:ext cx="3810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The slopes of the SR and LR factor demand functions differ by a term that is the product of two effects: change in K from a change in w and the change in L that WOULD be caused by a change in the fixed amount of K.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810000" y="3505200"/>
            <a:ext cx="1447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54367"/>
              </p:ext>
            </p:extLst>
          </p:nvPr>
        </p:nvGraphicFramePr>
        <p:xfrm>
          <a:off x="3830638" y="4191000"/>
          <a:ext cx="79216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3" name="Equation" r:id="rId9" imgW="558720" imgH="431640" progId="Equation.DSMT4">
                  <p:embed/>
                </p:oleObj>
              </mc:Choice>
              <mc:Fallback>
                <p:oleObj name="Equation" r:id="rId9" imgW="55872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4191000"/>
                        <a:ext cx="79216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92636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dirty="0" smtClean="0"/>
              <a:t>From the differential w.r.t. v: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Rearrange for this: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substitute into: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70474"/>
              </p:ext>
            </p:extLst>
          </p:nvPr>
        </p:nvGraphicFramePr>
        <p:xfrm>
          <a:off x="1563688" y="1465263"/>
          <a:ext cx="159702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3" name="Equation" r:id="rId3" imgW="901440" imgH="431640" progId="Equation.DSMT4">
                  <p:embed/>
                </p:oleObj>
              </mc:Choice>
              <mc:Fallback>
                <p:oleObj name="Equation" r:id="rId3" imgW="90144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1465263"/>
                        <a:ext cx="1597025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590800" y="1371600"/>
            <a:ext cx="685800" cy="990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 bwMode="auto">
          <a:xfrm>
            <a:off x="4267200" y="1642457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sign-wise, all we know is this is &lt; 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289610" y="1866900"/>
            <a:ext cx="838200" cy="1143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 bwMode="auto">
          <a:xfrm>
            <a:off x="916876" y="2895678"/>
            <a:ext cx="4871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Which tells us these two must have opposite signs.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1752600" y="2239808"/>
            <a:ext cx="381000" cy="503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33600" y="2239808"/>
            <a:ext cx="228600" cy="503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263478"/>
              </p:ext>
            </p:extLst>
          </p:nvPr>
        </p:nvGraphicFramePr>
        <p:xfrm>
          <a:off x="1841500" y="3952875"/>
          <a:ext cx="1147763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4" name="Equation" r:id="rId5" imgW="647640" imgH="787320" progId="Equation.DSMT4">
                  <p:embed/>
                </p:oleObj>
              </mc:Choice>
              <mc:Fallback>
                <p:oleObj name="Equation" r:id="rId5" imgW="647640" imgH="7873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952875"/>
                        <a:ext cx="1147763" cy="139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 bwMode="auto">
          <a:xfrm>
            <a:off x="3505200" y="4267200"/>
            <a:ext cx="196864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Because of the opposite signs, this is &lt; 0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173053"/>
              </p:ext>
            </p:extLst>
          </p:nvPr>
        </p:nvGraphicFramePr>
        <p:xfrm>
          <a:off x="4378325" y="5715000"/>
          <a:ext cx="22256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5" name="Equation" r:id="rId7" imgW="1257120" imgH="431640" progId="Equation.DSMT4">
                  <p:embed/>
                </p:oleObj>
              </mc:Choice>
              <mc:Fallback>
                <p:oleObj name="Equation" r:id="rId7" imgW="125712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5715000"/>
                        <a:ext cx="222567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Freeform 26"/>
          <p:cNvSpPr/>
          <p:nvPr/>
        </p:nvSpPr>
        <p:spPr>
          <a:xfrm>
            <a:off x="2019445" y="5096107"/>
            <a:ext cx="3619355" cy="479503"/>
          </a:xfrm>
          <a:custGeom>
            <a:avLst/>
            <a:gdLst>
              <a:gd name="connsiteX0" fmla="*/ 10077 w 3043209"/>
              <a:gd name="connsiteY0" fmla="*/ 0 h 479503"/>
              <a:gd name="connsiteX1" fmla="*/ 244253 w 3043209"/>
              <a:gd name="connsiteY1" fmla="*/ 390293 h 479503"/>
              <a:gd name="connsiteX2" fmla="*/ 1649306 w 3043209"/>
              <a:gd name="connsiteY2" fmla="*/ 401444 h 479503"/>
              <a:gd name="connsiteX3" fmla="*/ 2742126 w 3043209"/>
              <a:gd name="connsiteY3" fmla="*/ 234176 h 479503"/>
              <a:gd name="connsiteX4" fmla="*/ 3043209 w 3043209"/>
              <a:gd name="connsiteY4" fmla="*/ 479503 h 47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3209" h="479503">
                <a:moveTo>
                  <a:pt x="10077" y="0"/>
                </a:moveTo>
                <a:cubicBezTo>
                  <a:pt x="-9438" y="161693"/>
                  <a:pt x="-28952" y="323386"/>
                  <a:pt x="244253" y="390293"/>
                </a:cubicBezTo>
                <a:cubicBezTo>
                  <a:pt x="517458" y="457200"/>
                  <a:pt x="1232994" y="427464"/>
                  <a:pt x="1649306" y="401444"/>
                </a:cubicBezTo>
                <a:cubicBezTo>
                  <a:pt x="2065618" y="375424"/>
                  <a:pt x="2509809" y="221166"/>
                  <a:pt x="2742126" y="234176"/>
                </a:cubicBezTo>
                <a:cubicBezTo>
                  <a:pt x="2974443" y="247186"/>
                  <a:pt x="3008826" y="363344"/>
                  <a:pt x="3043209" y="479503"/>
                </a:cubicBezTo>
              </a:path>
            </a:pathLst>
          </a:custGeom>
          <a:noFill/>
          <a:ln>
            <a:solidFill>
              <a:srgbClr val="FFC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3659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Yields: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from reciprocity</a:t>
            </a:r>
          </a:p>
          <a:p>
            <a:endParaRPr lang="en-US" dirty="0" smtClean="0"/>
          </a:p>
          <a:p>
            <a:r>
              <a:rPr lang="en-US" dirty="0" smtClean="0"/>
              <a:t>Yielding: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014835"/>
              </p:ext>
            </p:extLst>
          </p:nvPr>
        </p:nvGraphicFramePr>
        <p:xfrm>
          <a:off x="1441450" y="1447800"/>
          <a:ext cx="2292350" cy="139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7" name="Equation" r:id="rId3" imgW="1295280" imgH="787320" progId="Equation.DSMT4">
                  <p:embed/>
                </p:oleObj>
              </mc:Choice>
              <mc:Fallback>
                <p:oleObj name="Equation" r:id="rId3" imgW="1295280" imgH="787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447800"/>
                        <a:ext cx="2292350" cy="1392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63490"/>
              </p:ext>
            </p:extLst>
          </p:nvPr>
        </p:nvGraphicFramePr>
        <p:xfrm>
          <a:off x="2081213" y="3200400"/>
          <a:ext cx="11017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8" name="Equation" r:id="rId5" imgW="622080" imgH="419040" progId="Equation.DSMT4">
                  <p:embed/>
                </p:oleObj>
              </mc:Choice>
              <mc:Fallback>
                <p:oleObj name="Equation" r:id="rId5" imgW="62208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213" y="3200400"/>
                        <a:ext cx="11017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614230"/>
              </p:ext>
            </p:extLst>
          </p:nvPr>
        </p:nvGraphicFramePr>
        <p:xfrm>
          <a:off x="1612900" y="4419600"/>
          <a:ext cx="2135188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9" name="Equation" r:id="rId7" imgW="1206360" imgH="876240" progId="Equation.DSMT4">
                  <p:embed/>
                </p:oleObj>
              </mc:Choice>
              <mc:Fallback>
                <p:oleObj name="Equation" r:id="rId7" imgW="1206360" imgH="876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419600"/>
                        <a:ext cx="2135188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46113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And we can say: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Since all terms are &lt; 0, it is clear that the short run effect is smaller than the long run effect.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656347"/>
              </p:ext>
            </p:extLst>
          </p:nvPr>
        </p:nvGraphicFramePr>
        <p:xfrm>
          <a:off x="1460500" y="1600200"/>
          <a:ext cx="2135188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59" name="Equation" r:id="rId3" imgW="1206360" imgH="876240" progId="Equation.DSMT4">
                  <p:embed/>
                </p:oleObj>
              </mc:Choice>
              <mc:Fallback>
                <p:oleObj name="Equation" r:id="rId3" imgW="1206360" imgH="876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600200"/>
                        <a:ext cx="2135188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2628900" y="2458842"/>
            <a:ext cx="1066800" cy="76757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 bwMode="auto">
          <a:xfrm>
            <a:off x="4158476" y="3137210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&lt; 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701276" y="3124200"/>
            <a:ext cx="457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628900" y="1332572"/>
            <a:ext cx="1066800" cy="11374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 bwMode="auto">
          <a:xfrm>
            <a:off x="4310876" y="1901284"/>
            <a:ext cx="4876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&gt; 0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01276" y="2040674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849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22518</TotalTime>
  <Words>3166</Words>
  <Application>Microsoft Office PowerPoint</Application>
  <PresentationFormat>On-screen Show (4:3)</PresentationFormat>
  <Paragraphs>618</Paragraphs>
  <Slides>97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97</vt:i4>
      </vt:variant>
    </vt:vector>
  </HeadingPairs>
  <TitlesOfParts>
    <vt:vector size="100" baseType="lpstr">
      <vt:lpstr>Office Theme</vt:lpstr>
      <vt:lpstr>Equation</vt:lpstr>
      <vt:lpstr>Document</vt:lpstr>
      <vt:lpstr>Profit Maximization</vt:lpstr>
      <vt:lpstr>Profit Maximizing Assumptions</vt:lpstr>
      <vt:lpstr>Realistic?</vt:lpstr>
      <vt:lpstr>Why Firms?</vt:lpstr>
      <vt:lpstr>Profit</vt:lpstr>
      <vt:lpstr>Price Taker vs Price Setter</vt:lpstr>
      <vt:lpstr>Profit</vt:lpstr>
      <vt:lpstr>Price Takers</vt:lpstr>
      <vt:lpstr>Revenue: Price Taker</vt:lpstr>
      <vt:lpstr>Revenue: Price Taker</vt:lpstr>
      <vt:lpstr>Cost and Short Run Supply</vt:lpstr>
      <vt:lpstr>Cost and Short Run Supply</vt:lpstr>
      <vt:lpstr>Profit Max</vt:lpstr>
      <vt:lpstr>Profit Max</vt:lpstr>
      <vt:lpstr>Profit Max</vt:lpstr>
      <vt:lpstr>Price Taker Profit Max</vt:lpstr>
      <vt:lpstr>To Maximize Profit</vt:lpstr>
      <vt:lpstr>To Maximize Profit</vt:lpstr>
      <vt:lpstr>Graphically</vt:lpstr>
      <vt:lpstr>MC and qs: If price was $16, then the firm would produce 106.</vt:lpstr>
      <vt:lpstr>MC and qs: If price was $10.40, then the firm would produce 103.</vt:lpstr>
      <vt:lpstr>MC and qs: If price was $8.00, then the firm would produce 101.</vt:lpstr>
      <vt:lpstr>MC and Supply</vt:lpstr>
      <vt:lpstr>Shut Down Option (price takers and price setters)</vt:lpstr>
      <vt:lpstr>Intuition</vt:lpstr>
      <vt:lpstr>Decision Rule</vt:lpstr>
      <vt:lpstr>Side note: Which can change the firm’s output decision, a change in Variable Cost and/or a change in Fixed Cost?</vt:lpstr>
      <vt:lpstr>Price Taker in the Short Run</vt:lpstr>
      <vt:lpstr>Profit Max 1</vt:lpstr>
      <vt:lpstr>Profit Max 2, MR = MC</vt:lpstr>
      <vt:lpstr>Profit Max 3, MRPL=w</vt:lpstr>
      <vt:lpstr>Producer Surplus</vt:lpstr>
      <vt:lpstr>Producer Surplus</vt:lpstr>
      <vt:lpstr>Profit Maximization Price Taker, Long Run</vt:lpstr>
      <vt:lpstr>Increasing Returns to Scale</vt:lpstr>
      <vt:lpstr>Decreasing Returns to Scale</vt:lpstr>
      <vt:lpstr>Constant Returns to Scale</vt:lpstr>
      <vt:lpstr>IRS, DRS</vt:lpstr>
      <vt:lpstr>IRS, CRS, DRS</vt:lpstr>
      <vt:lpstr>Profit Max. vs. Perfect Comp.</vt:lpstr>
      <vt:lpstr>Production and Exit</vt:lpstr>
      <vt:lpstr>Price Taker in the Long Run</vt:lpstr>
      <vt:lpstr>Profit Max 1</vt:lpstr>
      <vt:lpstr>Profit Max , MR=MC</vt:lpstr>
      <vt:lpstr>Profit Max, MRPL=w; MRPK=v</vt:lpstr>
      <vt:lpstr>Profit Max, choose K and L</vt:lpstr>
      <vt:lpstr>Profit Max, choose K and L</vt:lpstr>
      <vt:lpstr>Profit Max, choose K and L</vt:lpstr>
      <vt:lpstr>Properties of the Profit Function</vt:lpstr>
      <vt:lpstr>Envelope Results</vt:lpstr>
      <vt:lpstr>Envelope Results</vt:lpstr>
      <vt:lpstr>Comparative Statics</vt:lpstr>
      <vt:lpstr>Comparative Statics (∂L/∂w, ∂K/∂w)</vt:lpstr>
      <vt:lpstr>Comparative Statics (∂L/∂w, ∂K/∂w)</vt:lpstr>
      <vt:lpstr>Comparative Statics (∂L/∂w, ∂K/∂w)</vt:lpstr>
      <vt:lpstr>Comparative Statics (∂L/∂w, ∂K/∂w)</vt:lpstr>
      <vt:lpstr>Comparative Statics (∂L/∂v, ∂K/∂v)</vt:lpstr>
      <vt:lpstr>Comparative Statics (∂L/∂p, ∂K/∂p)</vt:lpstr>
      <vt:lpstr>Comparative Statics (∂L/∂p , ∂K/∂p)</vt:lpstr>
      <vt:lpstr>Comparative Statics (∂L/∂p, ∂K/∂p)</vt:lpstr>
      <vt:lpstr>Comparative Statics (∂L/∂p, ∂K/∂p)</vt:lpstr>
      <vt:lpstr>Comparative Statics (∂q/∂p)</vt:lpstr>
      <vt:lpstr>Comparative Statics (∂q/∂p)</vt:lpstr>
      <vt:lpstr>The Short Run and the Long Run Le Châteliar Principle</vt:lpstr>
      <vt:lpstr>Short Run Profit Max</vt:lpstr>
      <vt:lpstr>Long Run vs. Short Run</vt:lpstr>
      <vt:lpstr>Short Run Profit Max</vt:lpstr>
      <vt:lpstr>Cobb-Douglas 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 Short Run vs. Long Run Labor demand</vt:lpstr>
      <vt:lpstr>Now what?</vt:lpstr>
      <vt:lpstr>Now what?</vt:lpstr>
      <vt:lpstr>Finally</vt:lpstr>
    </vt:vector>
  </TitlesOfParts>
  <Company>UNT College of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</dc:title>
  <dc:creator>jrous</dc:creator>
  <cp:lastModifiedBy>Jeffrey</cp:lastModifiedBy>
  <cp:revision>144</cp:revision>
  <cp:lastPrinted>2014-04-02T16:37:23Z</cp:lastPrinted>
  <dcterms:created xsi:type="dcterms:W3CDTF">2013-03-29T16:00:40Z</dcterms:created>
  <dcterms:modified xsi:type="dcterms:W3CDTF">2014-06-12T09:58:18Z</dcterms:modified>
</cp:coreProperties>
</file>